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1620D8A7.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A23C3F-F83F-77F3-DB46-E3A4DB2A16B7}" name="Connor OLoughlin" initials="CO" userId="cd2dd71d79f43c4e" providerId="Windows Live"/>
  <p188:author id="{E2684BD8-D7E4-5C95-D08E-C50970774228}" name="Tristy Vick-Majors" initials="TV" userId="696d8bfd786e8e9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EBBAE"/>
    <a:srgbClr val="6BBD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D31B5C-483E-4EF5-B9E4-ABD964FBEFAE}" v="14" dt="2025-03-12T19:19:49.9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70" autoAdjust="0"/>
    <p:restoredTop sz="96247" autoAdjust="0"/>
  </p:normalViewPr>
  <p:slideViewPr>
    <p:cSldViewPr snapToGrid="0">
      <p:cViewPr>
        <p:scale>
          <a:sx n="10" d="100"/>
          <a:sy n="10" d="100"/>
        </p:scale>
        <p:origin x="1531" y="8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8/10/relationships/authors" Target="authors.xml"/></Relationships>
</file>

<file path=ppt/comments/modernComment_100_1620D8A7.xml><?xml version="1.0" encoding="utf-8"?>
<p188:cmLst xmlns:a="http://schemas.openxmlformats.org/drawingml/2006/main" xmlns:r="http://schemas.openxmlformats.org/officeDocument/2006/relationships" xmlns:p188="http://schemas.microsoft.com/office/powerpoint/2018/8/main">
  <p188:cm id="{C3CACEC8-D88A-4968-8BEA-335A7045C108}" authorId="{29A23C3F-F83F-77F3-DB46-E3A4DB2A16B7}" created="2025-03-10T13:36:44.264">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145" len="89">
        <ac:context len="955" hash="2932707211"/>
      </ac:txMk>
    </ac:txMkLst>
    <p188:pos x="13373852" y="3162300"/>
    <p188:replyLst>
      <p188:reply id="{0150D175-0B8D-404D-9D44-4B771F5348C6}" authorId="{E2684BD8-D7E4-5C95-D08E-C50970774228}" created="2025-03-10T14:39:28.751">
        <p188:txBody>
          <a:bodyPr/>
          <a:lstStyle/>
          <a:p>
            <a:r>
              <a:rPr lang="en-US"/>
              <a:t>Sometimes it happens. But if this is your conclusion, you need to explain it. Also, saying “did not appear to be directly” is unclear. To look at “direct” impacts, you need stats, and “did not appear to be” is a qualitative statement.  
I don’t see any stats or that you have tried any other plots. You will need to examine the data more closely and think it over even if all of that does not go on the poster. 
What would be your next step here to test this?</a:t>
            </a:r>
          </a:p>
        </p188:txBody>
      </p188:reply>
    </p188:replyLst>
    <p188:txBody>
      <a:bodyPr/>
      <a:lstStyle/>
      <a:p>
        <a:r>
          <a:rPr lang="en-US"/>
          <a:t>Different from what I have in the abstract. I am not really sure what to do.</a:t>
        </a:r>
      </a:p>
    </p188:txBody>
  </p188:cm>
  <p188:cm id="{A85CAB26-A7E4-DB48-B493-EDDDEDD7F331}" authorId="{E2684BD8-D7E4-5C95-D08E-C50970774228}" created="2025-03-10T14:15:46.835">
    <ac:txMkLst xmlns:ac="http://schemas.microsoft.com/office/drawing/2013/main/command">
      <pc:docMk xmlns:pc="http://schemas.microsoft.com/office/powerpoint/2013/main/command"/>
      <pc:sldMk xmlns:pc="http://schemas.microsoft.com/office/powerpoint/2013/main/command" cId="371251367" sldId="256"/>
      <ac:spMk id="11" creationId="{EF44016D-E826-8C06-4FE6-C875AAF3E039}"/>
      <ac:txMk cp="86" len="2">
        <ac:context len="539" hash="2600620002"/>
      </ac:txMk>
    </ac:txMkLst>
    <p188:pos x="13082787" y="1940174"/>
    <p188:replyLst>
      <p188:reply id="{CC2C2DEA-9FDB-4A6D-9D72-A485EB016739}" authorId="{29A23C3F-F83F-77F3-DB46-E3A4DB2A16B7}" created="2025-03-11T14:23:35.404">
        <p188:txBody>
          <a:bodyPr/>
          <a:lstStyle/>
          <a:p>
            <a:r>
              <a:rPr lang="en-US"/>
              <a:t>I will make sure to add periods to the end of bullet point.</a:t>
            </a:r>
          </a:p>
        </p188:txBody>
      </p188:reply>
    </p188:replyLst>
    <p188:txBody>
      <a:bodyPr/>
      <a:lstStyle/>
      <a:p>
        <a:r>
          <a:rPr lang="en-US"/>
          <a:t>Be consistent with use of “.” at end of bullets. Should be on all of them.</a:t>
        </a:r>
      </a:p>
    </p188:txBody>
  </p188:cm>
  <p188:cm id="{7E423079-421C-7641-A09C-E3C7FBC5C763}" authorId="{E2684BD8-D7E4-5C95-D08E-C50970774228}" created="2025-03-10T14:16:07.965">
    <ac:txMkLst xmlns:ac="http://schemas.microsoft.com/office/drawing/2013/main/command">
      <pc:docMk xmlns:pc="http://schemas.microsoft.com/office/powerpoint/2013/main/command"/>
      <pc:sldMk xmlns:pc="http://schemas.microsoft.com/office/powerpoint/2013/main/command" cId="371251367" sldId="256"/>
      <ac:spMk id="11" creationId="{EF44016D-E826-8C06-4FE6-C875AAF3E039}"/>
      <ac:txMk cp="89" len="3">
        <ac:context len="539" hash="2600620002"/>
      </ac:txMk>
    </ac:txMkLst>
    <p188:pos x="1480067" y="2529454"/>
    <p188:replyLst>
      <p188:reply id="{6A7A96C0-8851-4549-A35C-2CE8C1614E53}" authorId="{29A23C3F-F83F-77F3-DB46-E3A4DB2A16B7}" created="2025-03-11T14:24:55.662">
        <p188:txBody>
          <a:bodyPr/>
          <a:lstStyle/>
          <a:p>
            <a:r>
              <a:rPr lang="en-US"/>
              <a:t>I had left it as acronyms since they were used in the abstract but changed it since I shortened the abstract</a:t>
            </a:r>
          </a:p>
        </p188:txBody>
      </p188:reply>
    </p188:replyLst>
    <p188:txBody>
      <a:bodyPr/>
      <a:lstStyle/>
      <a:p>
        <a:r>
          <a:rPr lang="en-US"/>
          <a:t>For this and others, need to define acronym at first use.</a:t>
        </a:r>
      </a:p>
    </p188:txBody>
  </p188:cm>
  <p188:cm id="{C43871DC-86B4-4845-A485-5EF31573DA4D}" authorId="{E2684BD8-D7E4-5C95-D08E-C50970774228}" created="2025-03-10T14:17:16.731">
    <ac:txMkLst xmlns:ac="http://schemas.microsoft.com/office/drawing/2013/main/command">
      <pc:docMk xmlns:pc="http://schemas.microsoft.com/office/powerpoint/2013/main/command"/>
      <pc:sldMk xmlns:pc="http://schemas.microsoft.com/office/powerpoint/2013/main/command" cId="371251367" sldId="256"/>
      <ac:spMk id="11" creationId="{EF44016D-E826-8C06-4FE6-C875AAF3E039}"/>
      <ac:txMk cp="441" len="44">
        <ac:context len="539" hash="2600620002"/>
      </ac:txMk>
    </ac:txMkLst>
    <p188:pos x="11132067" y="4683374"/>
    <p188:replyLst>
      <p188:reply id="{C5D1DF1A-784D-4BF4-ADA5-8487672625A0}" authorId="{29A23C3F-F83F-77F3-DB46-E3A4DB2A16B7}" created="2025-03-11T13:57:21.688">
        <p188:txBody>
          <a:bodyPr/>
          <a:lstStyle/>
          <a:p>
            <a:r>
              <a:rPr lang="en-US"/>
              <a:t>Sounds good, would cpms be the current unit to use here?</a:t>
            </a:r>
          </a:p>
        </p188:txBody>
      </p188:reply>
    </p188:replyLst>
    <p188:txBody>
      <a:bodyPr/>
      <a:lstStyle/>
      <a:p>
        <a:r>
          <a:rPr lang="en-US"/>
          <a:t>Change to “quantified using liquid scintillation”.
Just for the record, “disintegration” is not a complete unit. Make sure you know the units that go with this measurement.</a:t>
        </a:r>
      </a:p>
    </p188:txBody>
  </p188:cm>
  <p188:cm id="{BEEB4B23-BE5B-E641-95F9-D0CD572CB44B}" authorId="{E2684BD8-D7E4-5C95-D08E-C50970774228}" created="2025-03-10T14:17:32.396">
    <ac:txMkLst xmlns:ac="http://schemas.microsoft.com/office/drawing/2013/main/command">
      <pc:docMk xmlns:pc="http://schemas.microsoft.com/office/powerpoint/2013/main/command"/>
      <pc:sldMk xmlns:pc="http://schemas.microsoft.com/office/powerpoint/2013/main/command" cId="371251367" sldId="256"/>
      <ac:spMk id="11" creationId="{EF44016D-E826-8C06-4FE6-C875AAF3E039}"/>
      <ac:txMk cp="496" len="3">
        <ac:context len="539" hash="2600620002"/>
      </ac:txMk>
    </ac:txMkLst>
    <p188:pos x="2699267" y="5272654"/>
    <p188:replyLst>
      <p188:reply id="{71253BB7-8B00-4486-885F-DD5339E61559}" authorId="{29A23C3F-F83F-77F3-DB46-E3A4DB2A16B7}" created="2025-03-11T13:56:12.761">
        <p188:txBody>
          <a:bodyPr/>
          <a:lstStyle/>
          <a:p>
            <a:r>
              <a:rPr lang="en-US"/>
              <a:t>Fixed this</a:t>
            </a:r>
          </a:p>
        </p188:txBody>
      </p188:reply>
    </p188:replyLst>
    <p188:txBody>
      <a:bodyPr/>
      <a:lstStyle/>
      <a:p>
        <a:r>
          <a:rPr lang="en-US"/>
          <a:t>Is snow a proper noun? </a:t>
        </a:r>
      </a:p>
    </p188:txBody>
  </p188:cm>
  <p188:cm id="{FAE29D1E-CC66-914A-B441-52731A89607E}" authorId="{E2684BD8-D7E4-5C95-D08E-C50970774228}" created="2025-03-10T14:18:02.146">
    <ac:txMkLst xmlns:ac="http://schemas.microsoft.com/office/drawing/2013/main/command">
      <pc:docMk xmlns:pc="http://schemas.microsoft.com/office/powerpoint/2013/main/command"/>
      <pc:sldMk xmlns:pc="http://schemas.microsoft.com/office/powerpoint/2013/main/command" cId="371251367" sldId="256"/>
      <ac:spMk id="17" creationId="{59772249-2839-40B2-5530-3F122DAFAE04}"/>
      <ac:txMk cp="105" len="4">
        <ac:context len="111" hash="476155459"/>
      </ac:txMk>
    </ac:txMkLst>
    <p188:pos x="2298700" y="1128178"/>
    <p188:replyLst>
      <p188:reply id="{7D6A3BE4-AE1C-4FA7-9823-CCC13C4E031E}" authorId="{29A23C3F-F83F-77F3-DB46-E3A4DB2A16B7}" created="2025-03-11T14:22:49.146">
        <p188:txBody>
          <a:bodyPr/>
          <a:lstStyle/>
          <a:p>
            <a:r>
              <a:rPr lang="en-US"/>
              <a:t>Got it</a:t>
            </a:r>
          </a:p>
        </p188:txBody>
      </p188:reply>
    </p188:replyLst>
    <p188:txBody>
      <a:bodyPr/>
      <a:lstStyle/>
      <a:p>
        <a:r>
          <a:rPr lang="en-US"/>
          <a:t>Need to have “.” At end. Goes for others too.</a:t>
        </a:r>
      </a:p>
    </p188:txBody>
  </p188:cm>
  <p188:cm id="{673C072C-87E3-D647-AED8-943462D2D0C7}" authorId="{E2684BD8-D7E4-5C95-D08E-C50970774228}" created="2025-03-10T14:20:05.592">
    <ac:deMkLst xmlns:ac="http://schemas.microsoft.com/office/drawing/2013/main/command">
      <pc:docMk xmlns:pc="http://schemas.microsoft.com/office/powerpoint/2013/main/command"/>
      <pc:sldMk xmlns:pc="http://schemas.microsoft.com/office/powerpoint/2013/main/command" cId="371251367" sldId="256"/>
      <ac:picMk id="16" creationId="{6A5C4659-FC89-34E0-2575-045DD4A04AD3}"/>
    </ac:deMkLst>
    <p188:txBody>
      <a:bodyPr/>
      <a:lstStyle/>
      <a:p>
        <a:r>
          <a:rPr lang="en-US"/>
          <a:t>The map is a good idea, but I would suggest the following:
1. Put the scale bar on the map itself.
2. Put the legend on the map itself and remove the “Winter Grab Sampling Sites” header.
3. Trim white space from around the map.
4. Make circles slightly larger.
5. Remove the illegible small text from the map layer and include large labels with the lake names and perhaps a key city or two to help people orient.</a:t>
        </a:r>
      </a:p>
    </p188:txBody>
    <p188:extLst>
      <p:ext xmlns:p="http://schemas.openxmlformats.org/presentationml/2006/main" uri="{57CB4572-C831-44C2-8A1C-0ADB6CCDFE69}">
        <p223:reactions xmlns:p223="http://schemas.microsoft.com/office/powerpoint/2022/03/main">
          <p223:rxn type="👍">
            <p223:instance time="2025-03-12T12:19:15.998" authorId="{29A23C3F-F83F-77F3-DB46-E3A4DB2A16B7}"/>
          </p223:rxn>
        </p223:reactions>
      </p:ext>
    </p188:extLst>
  </p188:cm>
  <p188:cm id="{264F7DDF-758D-B440-87ED-F89C351A1204}" authorId="{E2684BD8-D7E4-5C95-D08E-C50970774228}" created="2025-03-10T14:21:15.811">
    <ac:txMkLst xmlns:ac="http://schemas.microsoft.com/office/drawing/2013/main/command">
      <pc:docMk xmlns:pc="http://schemas.microsoft.com/office/powerpoint/2013/main/command"/>
      <pc:sldMk xmlns:pc="http://schemas.microsoft.com/office/powerpoint/2013/main/command" cId="371251367" sldId="256"/>
      <ac:spMk id="23" creationId="{EC460A93-D3F4-2AC7-D6A3-B4BC676A185D}"/>
      <ac:txMk cp="199">
        <ac:context len="200" hash="865409502"/>
      </ac:txMk>
    </ac:txMkLst>
    <p188:pos x="5666740" y="1137584"/>
    <p188:txBody>
      <a:bodyPr/>
      <a:lstStyle/>
      <a:p>
        <a:r>
          <a:rPr lang="en-US"/>
          <a:t>Abbreviation needs a “.” after it.</a:t>
        </a:r>
      </a:p>
    </p188:txBody>
    <p188:extLst>
      <p:ext xmlns:p="http://schemas.openxmlformats.org/presentationml/2006/main" uri="{57CB4572-C831-44C2-8A1C-0ADB6CCDFE69}">
        <p223:reactions xmlns:p223="http://schemas.microsoft.com/office/powerpoint/2022/03/main">
          <p223:rxn type="👍">
            <p223:instance time="2025-03-12T12:19:24.895" authorId="{29A23C3F-F83F-77F3-DB46-E3A4DB2A16B7}"/>
          </p223:rxn>
        </p223:reactions>
      </p:ext>
    </p188:extLst>
  </p188:cm>
  <p188:cm id="{1EE6B289-57B5-224D-A64A-2A42215CFA15}" authorId="{E2684BD8-D7E4-5C95-D08E-C50970774228}" created="2025-03-10T14:23:40.981">
    <ac:txMkLst xmlns:ac="http://schemas.microsoft.com/office/drawing/2013/main/command">
      <pc:docMk xmlns:pc="http://schemas.microsoft.com/office/powerpoint/2013/main/command"/>
      <pc:sldMk xmlns:pc="http://schemas.microsoft.com/office/powerpoint/2013/main/command" cId="371251367" sldId="256"/>
      <ac:spMk id="23" creationId="{EC460A93-D3F4-2AC7-D6A3-B4BC676A185D}"/>
      <ac:txMk cp="199">
        <ac:context len="200" hash="865409502"/>
      </ac:txMk>
    </ac:txMkLst>
    <p188:pos x="8694420" y="1503344"/>
    <p188:txBody>
      <a:bodyPr/>
      <a:lstStyle/>
      <a:p>
        <a:r>
          <a:rPr lang="en-US"/>
          <a:t>Not sure what you mean here. Can you just mention the situation for each lake? Or find another way to make this clearer. 
Sometimes when writing, it helps to stop and consider the topic of the sentence (meaning, the thing you think is the important part of the sentence) and see if you can write it so that you lead with that. In this case, maybe the important thing you are trying to say is that some years have missing data, but there is a reason for that. Can you rearrange the sentence so that it is easier for you to make that point?</a:t>
        </a:r>
      </a:p>
    </p188:txBody>
    <p188:extLst>
      <p:ext xmlns:p="http://schemas.openxmlformats.org/presentationml/2006/main" uri="{57CB4572-C831-44C2-8A1C-0ADB6CCDFE69}">
        <p223:reactions xmlns:p223="http://schemas.microsoft.com/office/powerpoint/2022/03/main">
          <p223:rxn type="👍">
            <p223:instance time="2025-03-12T12:19:29.424" authorId="{29A23C3F-F83F-77F3-DB46-E3A4DB2A16B7}"/>
          </p223:rxn>
        </p223:reactions>
      </p:ext>
    </p188:extLst>
  </p188:cm>
  <p188:cm id="{18204EAB-DD43-194D-AE47-1AA5C89C4001}" authorId="{E2684BD8-D7E4-5C95-D08E-C50970774228}" created="2025-03-10T14:25:59.043">
    <ac:deMkLst xmlns:ac="http://schemas.microsoft.com/office/drawing/2013/main/command">
      <pc:docMk xmlns:pc="http://schemas.microsoft.com/office/powerpoint/2013/main/command"/>
      <pc:sldMk xmlns:pc="http://schemas.microsoft.com/office/powerpoint/2013/main/command" cId="371251367" sldId="256"/>
      <ac:picMk id="45" creationId="{AFC43CEC-45CB-4A2E-7235-5B403DC143EF}"/>
    </ac:deMkLst>
    <p188:txBody>
      <a:bodyPr/>
      <a:lstStyle/>
      <a:p>
        <a:r>
          <a:rPr lang="en-US"/>
          <a:t>I see that you’re using transparent boxes to help with the issue of overlap. That is fine, but to compensate the colors need to be darker shades. These are quite pale and might be tough to see.
Also, try adjusting your axis limits. Both the x and y extend far beyond the range of the data, resulting in a lot of white space. Then, move the legend more inside of the plot.
Make axis and tick labels larger.
Spell out leucine and thymidine. There is no need to abbreviate them. If you did need to abbreviate, you would need to define the acronyms in the caption.</a:t>
        </a:r>
      </a:p>
    </p188:txBody>
    <p188:extLst>
      <p:ext xmlns:p="http://schemas.openxmlformats.org/presentationml/2006/main" uri="{57CB4572-C831-44C2-8A1C-0ADB6CCDFE69}">
        <p223:reactions xmlns:p223="http://schemas.microsoft.com/office/powerpoint/2022/03/main">
          <p223:rxn type="👍">
            <p223:instance time="2025-03-12T18:59:44.274" authorId="{29A23C3F-F83F-77F3-DB46-E3A4DB2A16B7}"/>
          </p223:rxn>
        </p223:reactions>
      </p:ext>
    </p188:extLst>
  </p188:cm>
  <p188:cm id="{0B398228-D557-1A47-9F3B-5A40BAB910BD}" authorId="{E2684BD8-D7E4-5C95-D08E-C50970774228}" created="2025-03-10T14:26:45.789">
    <ac:deMkLst xmlns:ac="http://schemas.microsoft.com/office/drawing/2013/main/command">
      <pc:docMk xmlns:pc="http://schemas.microsoft.com/office/powerpoint/2013/main/command"/>
      <pc:sldMk xmlns:pc="http://schemas.microsoft.com/office/powerpoint/2013/main/command" cId="371251367" sldId="256"/>
      <ac:picMk id="22" creationId="{43517B3D-0CEE-411C-534D-28C1A266CBDB}"/>
    </ac:deMkLst>
    <p188:txBody>
      <a:bodyPr/>
      <a:lstStyle/>
      <a:p>
        <a:r>
          <a:rPr lang="en-US"/>
          <a:t>If it is an average, there should be an error bar. 
Axis and tick labels need to be larger.</a:t>
        </a:r>
      </a:p>
    </p188:txBody>
    <p188:extLst>
      <p:ext xmlns:p="http://schemas.openxmlformats.org/presentationml/2006/main" uri="{57CB4572-C831-44C2-8A1C-0ADB6CCDFE69}">
        <p223:reactions xmlns:p223="http://schemas.microsoft.com/office/powerpoint/2022/03/main">
          <p223:rxn type="👍">
            <p223:instance time="2025-03-12T18:59:40.545" authorId="{29A23C3F-F83F-77F3-DB46-E3A4DB2A16B7}"/>
          </p223:rxn>
        </p223:reactions>
      </p:ext>
    </p188:extLst>
  </p188:cm>
  <p188:cm id="{94F1FF2E-9299-0348-BB68-0D4BFD10C917}" authorId="{E2684BD8-D7E4-5C95-D08E-C50970774228}" created="2025-03-10T14:28:12.183">
    <ac:txMkLst xmlns:ac="http://schemas.microsoft.com/office/drawing/2013/main/command">
      <pc:docMk xmlns:pc="http://schemas.microsoft.com/office/powerpoint/2013/main/command"/>
      <pc:sldMk xmlns:pc="http://schemas.microsoft.com/office/powerpoint/2013/main/command" cId="371251367" sldId="256"/>
      <ac:spMk id="25" creationId="{E2BDED83-435C-9E38-94DC-7AC58E831B79}"/>
      <ac:txMk cp="13">
        <ac:context len="21" hash="2422675885"/>
      </ac:txMk>
    </ac:txMkLst>
    <p188:pos x="9534293" y="777731"/>
    <p188:txBody>
      <a:bodyPr/>
      <a:lstStyle/>
      <a:p>
        <a:r>
          <a:rPr lang="en-US"/>
          <a:t>I understand that you are using snow and ice thickness as an indicator of winter severity. But, you haven’t really set up that idea clearly, or made a statement about the relative severity of the winters. So if might be better to label this “snow and ice cover” and then discuss winter severity in those terms either in the caption or later in the poster discussion.</a:t>
        </a:r>
      </a:p>
    </p188:txBody>
    <p188:extLst>
      <p:ext xmlns:p="http://schemas.openxmlformats.org/presentationml/2006/main" uri="{57CB4572-C831-44C2-8A1C-0ADB6CCDFE69}">
        <p223:reactions xmlns:p223="http://schemas.microsoft.com/office/powerpoint/2022/03/main">
          <p223:rxn type="👍">
            <p223:instance time="2025-03-12T19:00:18.778" authorId="{29A23C3F-F83F-77F3-DB46-E3A4DB2A16B7}"/>
          </p223:rxn>
        </p223:reactions>
      </p:ext>
    </p188:extLst>
  </p188:cm>
  <p188:cm id="{E13F9C1E-91F4-1C40-BFB4-99298EBBA4AA}" authorId="{E2684BD8-D7E4-5C95-D08E-C50970774228}" created="2025-03-10T14:28:47.836">
    <ac:txMkLst xmlns:ac="http://schemas.microsoft.com/office/drawing/2013/main/command">
      <pc:docMk xmlns:pc="http://schemas.microsoft.com/office/powerpoint/2013/main/command"/>
      <pc:sldMk xmlns:pc="http://schemas.microsoft.com/office/powerpoint/2013/main/command" cId="371251367" sldId="256"/>
      <ac:spMk id="12" creationId="{316BF666-8DA4-0F56-9FC3-390B49AF31F3}"/>
      <ac:txMk cp="1" len="16">
        <ac:context len="37" hash="2475072683"/>
      </ac:txMk>
    </ac:txMkLst>
    <p188:pos x="14004692" y="782319"/>
    <p188:txBody>
      <a:bodyPr/>
      <a:lstStyle/>
      <a:p>
        <a:r>
          <a:rPr lang="en-US"/>
          <a:t>It would make more sense to put EEMS and DOC together and then microbial activity.</a:t>
        </a:r>
      </a:p>
    </p188:txBody>
    <p188:extLst>
      <p:ext xmlns:p="http://schemas.openxmlformats.org/presentationml/2006/main" uri="{57CB4572-C831-44C2-8A1C-0ADB6CCDFE69}">
        <p223:reactions xmlns:p223="http://schemas.microsoft.com/office/powerpoint/2022/03/main">
          <p223:rxn type="👍">
            <p223:instance time="2025-03-12T19:00:24.013" authorId="{29A23C3F-F83F-77F3-DB46-E3A4DB2A16B7}"/>
          </p223:rxn>
        </p223:reactions>
      </p:ext>
    </p188:extLst>
  </p188:cm>
  <p188:cm id="{4D917FE1-87CE-3D4E-85C3-27C3ADDED4C8}" authorId="{E2684BD8-D7E4-5C95-D08E-C50970774228}" created="2025-03-10T14:29:07.592">
    <ac:txMkLst xmlns:ac="http://schemas.microsoft.com/office/drawing/2013/main/command">
      <pc:docMk xmlns:pc="http://schemas.microsoft.com/office/powerpoint/2013/main/command"/>
      <pc:sldMk xmlns:pc="http://schemas.microsoft.com/office/powerpoint/2013/main/command" cId="371251367" sldId="256"/>
      <ac:spMk id="28" creationId="{614AE277-1DF6-2B19-3156-354D097F748D}"/>
      <ac:txMk cp="141">
        <ac:context len="142" hash="792240106"/>
      </ac:txMk>
    </ac:txMkLst>
    <p188:pos x="3594100" y="774551"/>
    <p188:replyLst>
      <p188:reply id="{3C9A6A02-D3EE-48A9-9088-5A8654C37E85}" authorId="{29A23C3F-F83F-77F3-DB46-E3A4DB2A16B7}" created="2025-03-12T19:01:43.581">
        <p188:txBody>
          <a:bodyPr/>
          <a:lstStyle/>
          <a:p>
            <a:r>
              <a:rPr lang="en-US"/>
              <a:t>I changed it. I put preliminary because it is still the data I presented to the GLWiN and it was also like 1:30 in the morning so my frontal lobe took a decline in decision-making, ahah.</a:t>
            </a:r>
          </a:p>
        </p188:txBody>
      </p188:reply>
    </p188:replyLst>
    <p188:txBody>
      <a:bodyPr/>
      <a:lstStyle/>
      <a:p>
        <a:r>
          <a:rPr lang="en-US"/>
          <a:t>Why is it preliminary?</a:t>
        </a:r>
      </a:p>
    </p188:txBody>
    <p188:extLst>
      <p:ext xmlns:p="http://schemas.openxmlformats.org/presentationml/2006/main" uri="{57CB4572-C831-44C2-8A1C-0ADB6CCDFE69}">
        <p223:reactions xmlns:p223="http://schemas.microsoft.com/office/powerpoint/2022/03/main">
          <p223:rxn type="👍">
            <p223:instance time="2025-03-12T19:00:29.162" authorId="{29A23C3F-F83F-77F3-DB46-E3A4DB2A16B7}"/>
          </p223:rxn>
        </p223:reactions>
      </p:ext>
    </p188:extLst>
  </p188:cm>
  <p188:cm id="{938AB694-D3D6-424D-9537-C15FF9A0FE91}" authorId="{E2684BD8-D7E4-5C95-D08E-C50970774228}" created="2025-03-10T14:30:58.339">
    <ac:txMkLst xmlns:ac="http://schemas.microsoft.com/office/drawing/2013/main/command">
      <pc:docMk xmlns:pc="http://schemas.microsoft.com/office/powerpoint/2013/main/command"/>
      <pc:sldMk xmlns:pc="http://schemas.microsoft.com/office/powerpoint/2013/main/command" cId="371251367" sldId="256"/>
      <ac:spMk id="24" creationId="{74760C9C-1DBC-F697-CAF9-4B33B94BE80A}"/>
      <ac:txMk cp="47" len="1">
        <ac:context len="212" hash="143900489"/>
      </ac:txMk>
    </ac:txMkLst>
    <p188:pos x="9588500" y="766112"/>
    <p188:txBody>
      <a:bodyPr/>
      <a:lstStyle/>
      <a:p>
        <a:r>
          <a:rPr lang="en-US"/>
          <a:t>This is a lot of words to describe this. Try being more direct (here and elsewhere in the poster), e.g. - Rates of leucine vs thymidine incorporation showing the relationship between…
Make axis label units using superscripts instead of /. This goes for all labels that contain /.</a:t>
        </a:r>
      </a:p>
    </p188:txBody>
    <p188:extLst>
      <p:ext xmlns:p="http://schemas.openxmlformats.org/presentationml/2006/main" uri="{57CB4572-C831-44C2-8A1C-0ADB6CCDFE69}">
        <p223:reactions xmlns:p223="http://schemas.microsoft.com/office/powerpoint/2022/03/main">
          <p223:rxn type="👍">
            <p223:instance time="2025-03-12T19:01:51.380" authorId="{29A23C3F-F83F-77F3-DB46-E3A4DB2A16B7}"/>
          </p223:rxn>
        </p223:reactions>
      </p:ext>
    </p188:extLst>
  </p188:cm>
  <p188:cm id="{29DADB3A-2A67-9449-9323-DCC41B90E58D}" authorId="{E2684BD8-D7E4-5C95-D08E-C50970774228}" created="2025-03-10T14:33:24.289">
    <ac:deMkLst xmlns:ac="http://schemas.microsoft.com/office/drawing/2013/main/command">
      <pc:docMk xmlns:pc="http://schemas.microsoft.com/office/powerpoint/2013/main/command"/>
      <pc:sldMk xmlns:pc="http://schemas.microsoft.com/office/powerpoint/2013/main/command" cId="371251367" sldId="256"/>
      <ac:picMk id="33" creationId="{83EEEF5A-DE90-B33F-4BD1-654E32E90B06}"/>
    </ac:deMkLst>
    <p188:txBody>
      <a:bodyPr/>
      <a:lstStyle/>
      <a:p>
        <a:r>
          <a:rPr lang="en-US"/>
          <a:t>Try to make colors richer so they match the ones on the map - goes for all figures.
make St. Clair not have a single wide bar.</a:t>
        </a:r>
      </a:p>
    </p188:txBody>
    <p188:extLst>
      <p:ext xmlns:p="http://schemas.openxmlformats.org/presentationml/2006/main" uri="{57CB4572-C831-44C2-8A1C-0ADB6CCDFE69}">
        <p223:reactions xmlns:p223="http://schemas.microsoft.com/office/powerpoint/2022/03/main">
          <p223:rxn type="👍">
            <p223:instance time="2025-03-12T14:43:00.249" authorId="{29A23C3F-F83F-77F3-DB46-E3A4DB2A16B7}"/>
          </p223:rxn>
        </p223:reactions>
      </p:ext>
    </p188:extLst>
  </p188:cm>
  <p188:cm id="{3D0A2A9E-A897-7541-8954-2FA6221C7A23}" authorId="{E2684BD8-D7E4-5C95-D08E-C50970774228}" created="2025-03-10T14:33:51.808">
    <ac:deMkLst xmlns:ac="http://schemas.microsoft.com/office/drawing/2013/main/command">
      <pc:docMk xmlns:pc="http://schemas.microsoft.com/office/powerpoint/2013/main/command"/>
      <pc:sldMk xmlns:pc="http://schemas.microsoft.com/office/powerpoint/2013/main/command" cId="371251367" sldId="256"/>
      <ac:picMk id="33" creationId="{83EEEF5A-DE90-B33F-4BD1-654E32E90B06}"/>
    </ac:deMkLst>
    <p188:txBody>
      <a:bodyPr/>
      <a:lstStyle/>
      <a:p>
        <a:r>
          <a:rPr lang="en-US"/>
          <a:t>The gray and white should be corrected so that it is all white to match the other figures.</a:t>
        </a:r>
      </a:p>
    </p188:txBody>
    <p188:extLst>
      <p:ext xmlns:p="http://schemas.openxmlformats.org/presentationml/2006/main" uri="{57CB4572-C831-44C2-8A1C-0ADB6CCDFE69}">
        <p223:reactions xmlns:p223="http://schemas.microsoft.com/office/powerpoint/2022/03/main">
          <p223:rxn type="👍">
            <p223:instance time="2025-03-12T18:40:17.777" authorId="{29A23C3F-F83F-77F3-DB46-E3A4DB2A16B7}"/>
          </p223:rxn>
        </p223:reactions>
      </p:ext>
    </p188:extLst>
  </p188:cm>
  <p188:cm id="{3E0A3AA9-8B57-684D-A0ED-C5EF5662DF5C}" authorId="{E2684BD8-D7E4-5C95-D08E-C50970774228}" created="2025-03-10T14:35:22.770">
    <ac:deMkLst xmlns:ac="http://schemas.microsoft.com/office/drawing/2013/main/command">
      <pc:docMk xmlns:pc="http://schemas.microsoft.com/office/powerpoint/2013/main/command"/>
      <pc:sldMk xmlns:pc="http://schemas.microsoft.com/office/powerpoint/2013/main/command" cId="371251367" sldId="256"/>
      <ac:picMk id="37" creationId="{971A4A67-810C-7423-80A6-7323F6E349F8}"/>
    </ac:deMkLst>
    <p188:txBody>
      <a:bodyPr/>
      <a:lstStyle/>
      <a:p>
        <a:r>
          <a:rPr lang="en-US"/>
          <a:t>Here and elsewhere, you probably do not need the “lake” label on the x axis.</a:t>
        </a:r>
      </a:p>
    </p188:txBody>
    <p188:extLst>
      <p:ext xmlns:p="http://schemas.openxmlformats.org/presentationml/2006/main" uri="{57CB4572-C831-44C2-8A1C-0ADB6CCDFE69}">
        <p223:reactions xmlns:p223="http://schemas.microsoft.com/office/powerpoint/2022/03/main">
          <p223:rxn type="👍">
            <p223:instance time="2025-03-12T14:42:52.559" authorId="{29A23C3F-F83F-77F3-DB46-E3A4DB2A16B7}"/>
          </p223:rxn>
        </p223:reactions>
      </p:ext>
    </p188:extLst>
  </p188:cm>
  <p188:cm id="{22C34EA4-A64E-EC47-9009-C277A39EA352}" authorId="{E2684BD8-D7E4-5C95-D08E-C50970774228}" created="2025-03-10T14:35:49.844">
    <ac:deMkLst xmlns:ac="http://schemas.microsoft.com/office/drawing/2013/main/command">
      <pc:docMk xmlns:pc="http://schemas.microsoft.com/office/powerpoint/2013/main/command"/>
      <pc:sldMk xmlns:pc="http://schemas.microsoft.com/office/powerpoint/2013/main/command" cId="371251367" sldId="256"/>
      <ac:picMk id="33" creationId="{83EEEF5A-DE90-B33F-4BD1-654E32E90B06}"/>
    </ac:deMkLst>
    <p188:txBody>
      <a:bodyPr/>
      <a:lstStyle/>
      <a:p>
        <a:r>
          <a:rPr lang="en-US"/>
          <a:t>There is too much “white” space around these figures (they need to cover more of the blue area).</a:t>
        </a:r>
      </a:p>
    </p188:txBody>
    <p188:extLst>
      <p:ext xmlns:p="http://schemas.openxmlformats.org/presentationml/2006/main" uri="{57CB4572-C831-44C2-8A1C-0ADB6CCDFE69}">
        <p223:reactions xmlns:p223="http://schemas.microsoft.com/office/powerpoint/2022/03/main">
          <p223:rxn type="👍">
            <p223:instance time="2025-03-12T18:59:32.541" authorId="{29A23C3F-F83F-77F3-DB46-E3A4DB2A16B7}"/>
          </p223:rxn>
        </p223:reactions>
      </p:ext>
    </p188:extLst>
  </p188:cm>
  <p188:cm id="{736CE230-A51A-9D47-8F9A-405436D36E54}" authorId="{E2684BD8-D7E4-5C95-D08E-C50970774228}" created="2025-03-10T14:36:28.576">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12" len="1">
        <ac:context len="955" hash="2932707211"/>
      </ac:txMk>
    </ac:txMkLst>
    <p188:pos x="965952" y="1938173"/>
    <p188:txBody>
      <a:bodyPr/>
      <a:lstStyle/>
      <a:p>
        <a:r>
          <a:rPr lang="en-US"/>
          <a:t>Remove extra space and make bullet size consistent </a:t>
        </a:r>
      </a:p>
    </p188:txBody>
    <p188:extLst>
      <p:ext xmlns:p="http://schemas.openxmlformats.org/presentationml/2006/main" uri="{57CB4572-C831-44C2-8A1C-0ADB6CCDFE69}">
        <p223:reactions xmlns:p223="http://schemas.microsoft.com/office/powerpoint/2022/03/main">
          <p223:rxn type="👍">
            <p223:instance time="2025-03-12T18:59:12.422" authorId="{29A23C3F-F83F-77F3-DB46-E3A4DB2A16B7}"/>
          </p223:rxn>
        </p223:reactions>
      </p:ext>
    </p188:extLst>
  </p188:cm>
  <p188:cm id="{8DFD5100-6CCD-CF40-BF29-4E819B627280}" authorId="{E2684BD8-D7E4-5C95-D08E-C50970774228}" created="2025-03-10T14:36:53.736">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108" len="19">
        <ac:context len="955" hash="2932707211"/>
      </ac:txMk>
    </ac:txMkLst>
    <p188:pos x="7834112" y="2425853"/>
    <p188:txBody>
      <a:bodyPr/>
      <a:lstStyle/>
      <a:p>
        <a:r>
          <a:rPr lang="en-US"/>
          <a:t>Ice and snow are not proper nouns. If you’re not sure what I mean, you should look it up. Be sure to use correct capitalization.</a:t>
        </a:r>
      </a:p>
    </p188:txBody>
    <p188:extLst>
      <p:ext xmlns:p="http://schemas.openxmlformats.org/presentationml/2006/main" uri="{57CB4572-C831-44C2-8A1C-0ADB6CCDFE69}">
        <p223:reactions xmlns:p223="http://schemas.microsoft.com/office/powerpoint/2022/03/main">
          <p223:rxn type="👍">
            <p223:instance time="2025-03-12T14:42:30.296" authorId="{29A23C3F-F83F-77F3-DB46-E3A4DB2A16B7}"/>
          </p223:rxn>
        </p223:reactions>
      </p:ext>
    </p188:extLst>
  </p188:cm>
  <p188:cm id="{6EBEF138-FE37-574E-8160-E02B90BE580A}" authorId="{E2684BD8-D7E4-5C95-D08E-C50970774228}" created="2025-03-10T14:37:28.788">
    <ac:de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deMkLst>
    <p188:txBody>
      <a:bodyPr/>
      <a:lstStyle/>
      <a:p>
        <a:r>
          <a:rPr lang="en-US"/>
          <a:t>“Figure” should be capitalized.</a:t>
        </a:r>
      </a:p>
    </p188:txBody>
    <p188:extLst>
      <p:ext xmlns:p="http://schemas.openxmlformats.org/presentationml/2006/main" uri="{57CB4572-C831-44C2-8A1C-0ADB6CCDFE69}">
        <p223:reactions xmlns:p223="http://schemas.microsoft.com/office/powerpoint/2022/03/main">
          <p223:rxn type="👍">
            <p223:instance time="2025-03-12T14:42:18.816" authorId="{29A23C3F-F83F-77F3-DB46-E3A4DB2A16B7}"/>
          </p223:rxn>
        </p223:reactions>
      </p:ext>
    </p188:extLst>
  </p188:cm>
  <p188:cm id="{53432F42-2AF5-1747-BE42-0522362B6F5A}" authorId="{E2684BD8-D7E4-5C95-D08E-C50970774228}" created="2025-03-10T14:39:53.677">
    <ac:txMkLst xmlns:ac="http://schemas.microsoft.com/office/drawing/2013/main/command">
      <pc:docMk xmlns:pc="http://schemas.microsoft.com/office/powerpoint/2013/main/command"/>
      <pc:sldMk xmlns:pc="http://schemas.microsoft.com/office/powerpoint/2013/main/command" cId="371251367" sldId="256"/>
      <ac:spMk id="28" creationId="{614AE277-1DF6-2B19-3156-354D097F748D}"/>
      <ac:txMk cp="141">
        <ac:context len="142" hash="792240106"/>
      </ac:txMk>
    </ac:txMkLst>
    <p188:pos x="3716020" y="1140311"/>
    <p188:txBody>
      <a:bodyPr/>
      <a:lstStyle/>
      <a:p>
        <a:r>
          <a:rPr lang="en-US"/>
          <a:t>Needs error bars.</a:t>
        </a:r>
      </a:p>
    </p188:txBody>
    <p188:extLst>
      <p:ext xmlns:p="http://schemas.openxmlformats.org/presentationml/2006/main" uri="{57CB4572-C831-44C2-8A1C-0ADB6CCDFE69}">
        <p223:reactions xmlns:p223="http://schemas.microsoft.com/office/powerpoint/2022/03/main">
          <p223:rxn type="👍">
            <p223:instance time="2025-03-12T14:41:48.091" authorId="{29A23C3F-F83F-77F3-DB46-E3A4DB2A16B7}"/>
          </p223:rxn>
        </p223:reactions>
      </p:ext>
    </p188:extLst>
  </p188:cm>
  <p188:cm id="{4AEA6A82-680E-A04B-A8AB-E177E3DC9B74}" authorId="{E2684BD8-D7E4-5C95-D08E-C50970774228}" created="2025-03-10T14:40:48.805">
    <ac:txMkLst xmlns:ac="http://schemas.microsoft.com/office/drawing/2013/main/command">
      <pc:docMk xmlns:pc="http://schemas.microsoft.com/office/powerpoint/2013/main/command"/>
      <pc:sldMk xmlns:pc="http://schemas.microsoft.com/office/powerpoint/2013/main/command" cId="371251367" sldId="256"/>
      <ac:spMk id="28" creationId="{614AE277-1DF6-2B19-3156-354D097F748D}"/>
      <ac:txMk cp="141">
        <ac:context len="142" hash="792240106"/>
      </ac:txMk>
    </ac:txMkLst>
    <p188:pos x="12900660" y="774551"/>
    <p188:txBody>
      <a:bodyPr/>
      <a:lstStyle/>
      <a:p>
        <a:r>
          <a:rPr lang="en-US"/>
          <a:t>Come up with another way to say this that is not redundant. Saying it was plotted is obvious because we are looking a plot. You have two sentences here, when you really don’t need that many words. </a:t>
        </a:r>
      </a:p>
    </p188:txBody>
    <p188:extLst>
      <p:ext xmlns:p="http://schemas.openxmlformats.org/presentationml/2006/main" uri="{57CB4572-C831-44C2-8A1C-0ADB6CCDFE69}">
        <p223:reactions xmlns:p223="http://schemas.microsoft.com/office/powerpoint/2022/03/main">
          <p223:rxn type="👍">
            <p223:instance time="2025-03-12T19:27:41.106" authorId="{29A23C3F-F83F-77F3-DB46-E3A4DB2A16B7}"/>
          </p223:rxn>
        </p223:reactions>
      </p:ext>
    </p188:extLst>
  </p188:cm>
  <p188:cm id="{E089264B-1196-134F-9A8C-1C613541192A}" authorId="{E2684BD8-D7E4-5C95-D08E-C50970774228}" created="2025-03-10T14:42:53.210">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289" len="15">
        <ac:context len="955" hash="2932707211"/>
      </ac:txMk>
    </ac:txMkLst>
    <p188:pos x="8748512" y="3604413"/>
    <p188:txBody>
      <a:bodyPr/>
      <a:lstStyle/>
      <a:p>
        <a:r>
          <a:rPr lang="en-US"/>
          <a:t>Without stats, or at least error bars, you can’t really say this.</a:t>
        </a:r>
      </a:p>
    </p188:txBody>
    <p188:extLst>
      <p:ext xmlns:p="http://schemas.openxmlformats.org/presentationml/2006/main" uri="{57CB4572-C831-44C2-8A1C-0ADB6CCDFE69}">
        <p223:reactions xmlns:p223="http://schemas.microsoft.com/office/powerpoint/2022/03/main">
          <p223:rxn type="👍">
            <p223:instance time="2025-03-12T20:47:06.381" authorId="{29A23C3F-F83F-77F3-DB46-E3A4DB2A16B7}"/>
          </p223:rxn>
        </p223:reactions>
      </p:ext>
    </p188:extLst>
  </p188:cm>
  <p188:cm id="{4DB789A9-4EEA-BA4A-88E7-CEFECDCC392B}" authorId="{E2684BD8-D7E4-5C95-D08E-C50970774228}" created="2025-03-10T14:43:26.628">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326" len="113">
        <ac:context len="955" hash="2932707211"/>
      </ac:txMk>
    </ac:txMkLst>
    <p188:pos x="13909792" y="4193693"/>
    <p188:replyLst>
      <p188:reply id="{5F834B4E-67DF-4C06-A0BD-56ED7BD50BF7}" authorId="{29A23C3F-F83F-77F3-DB46-E3A4DB2A16B7}" created="2025-03-12T20:27:50.391">
        <p188:txBody>
          <a:bodyPr/>
          <a:lstStyle/>
          <a:p>
            <a:r>
              <a:rPr lang="en-US"/>
              <a:t>Could increased heterotrophy explain more DOC? </a:t>
            </a:r>
          </a:p>
        </p188:txBody>
      </p188:reply>
    </p188:replyLst>
    <p188:txBody>
      <a:bodyPr/>
      <a:lstStyle/>
      <a:p>
        <a:r>
          <a:rPr lang="en-US"/>
          <a:t>Could there be other explanations? You will need to think through the possibilities.</a:t>
        </a:r>
      </a:p>
    </p188:txBody>
  </p188:cm>
  <p188:cm id="{C74DBDC2-7969-C447-99B3-DCC83ECA4E8F}" authorId="{E2684BD8-D7E4-5C95-D08E-C50970774228}" created="2025-03-10T14:45:05.473">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560">
        <ac:context len="955" hash="2932707211"/>
      </ac:txMk>
    </ac:txMkLst>
    <p188:pos x="5720832" y="5270653"/>
    <p188:txBody>
      <a:bodyPr/>
      <a:lstStyle/>
      <a:p>
        <a:r>
          <a:rPr lang="en-US"/>
          <a:t>What do you mean “complexity…was poorer”?
This is another case where you need to consider word order. You could flip this sentence around to make it easier to read and get rid of the “since the…”, which makes it sound like an afterthought. Try something like “Higher HIX in 2022 vs. 2024 suggests that…”</a:t>
        </a:r>
      </a:p>
    </p188:txBody>
  </p188:cm>
  <p188:cm id="{600644A8-10DE-3B45-AEEB-081B4F3903AC}" authorId="{E2684BD8-D7E4-5C95-D08E-C50970774228}" created="2025-03-10T14:45:25.302">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650" len="33">
        <ac:context len="955" hash="2932707211"/>
      </ac:txMk>
    </ac:txMkLst>
    <p188:pos x="12385792" y="6367933"/>
    <p188:txBody>
      <a:bodyPr/>
      <a:lstStyle/>
      <a:p>
        <a:r>
          <a:rPr lang="en-US"/>
          <a:t>More aromatic than?</a:t>
        </a:r>
      </a:p>
    </p188:txBody>
    <p188:extLst>
      <p:ext xmlns:p="http://schemas.openxmlformats.org/presentationml/2006/main" uri="{57CB4572-C831-44C2-8A1C-0ADB6CCDFE69}">
        <p223:reactions xmlns:p223="http://schemas.microsoft.com/office/powerpoint/2022/03/main">
          <p223:rxn type="👍">
            <p223:instance time="2025-03-12T20:29:06.290" authorId="{29A23C3F-F83F-77F3-DB46-E3A4DB2A16B7}"/>
          </p223:rxn>
        </p223:reactions>
      </p:ext>
    </p188:extLst>
  </p188:cm>
  <p188:cm id="{41E454DC-DB1D-6C49-9773-725BEF89BD3A}" authorId="{E2684BD8-D7E4-5C95-D08E-C50970774228}" created="2025-03-10T14:47:40.509">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560" len="66">
        <ac:context len="955" hash="2932707211"/>
      </ac:txMk>
    </ac:txMkLst>
    <p188:pos x="6330432" y="6367933"/>
    <p188:replyLst>
      <p188:reply id="{D396C283-B024-4D0E-84BE-FA9A5ECB8ECA}" authorId="{29A23C3F-F83F-77F3-DB46-E3A4DB2A16B7}" created="2025-03-12T20:35:35.530">
        <p188:txBody>
          <a:bodyPr/>
          <a:lstStyle/>
          <a:p>
            <a:r>
              <a:rPr lang="en-US"/>
              <a:t>I rewrote it as a comparison</a:t>
            </a:r>
          </a:p>
        </p188:txBody>
      </p188:reply>
    </p188:replyLst>
    <p188:txBody>
      <a:bodyPr/>
      <a:lstStyle/>
      <a:p>
        <a:r>
          <a:rPr lang="en-US"/>
          <a:t>Is it the value itself that suggest this? Or a comparison of the value? What you have written implies that there is some known value of SUVA that indicates terrestrial origin, but I think what you are trying to say is that it is a comparison.</a:t>
        </a:r>
      </a:p>
    </p188:txBody>
  </p188:cm>
  <p188:cm id="{97456DD0-982C-E54F-B71E-4CFADB573BE0}" authorId="{E2684BD8-D7E4-5C95-D08E-C50970774228}" created="2025-03-10T14:48:18.449">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799">
        <ac:context len="955" hash="2932707211"/>
      </ac:txMk>
    </ac:txMkLst>
    <p188:pos x="3749792" y="7444893"/>
    <p188:replyLst>
      <p188:reply id="{0CBC7E22-F4C7-4C34-A373-1C5F4BADFE04}" authorId="{29A23C3F-F83F-77F3-DB46-E3A4DB2A16B7}" created="2025-03-12T20:35:15.604">
        <p188:txBody>
          <a:bodyPr/>
          <a:lstStyle/>
          <a:p>
            <a:r>
              <a:rPr lang="en-US"/>
              <a:t>There could be more mixing due to surface water exposure to wind and perhaps that could have allowed carbon stored in the sediments to dissociate into the water column?</a:t>
            </a:r>
          </a:p>
        </p188:txBody>
      </p188:reply>
    </p188:replyLst>
    <p188:txBody>
      <a:bodyPr/>
      <a:lstStyle/>
      <a:p>
        <a:r>
          <a:rPr lang="en-US"/>
          <a:t>Come up with better wording. This is too informal. 
This is a reasonable explanation, but need to think about if there are others. </a:t>
        </a:r>
      </a:p>
    </p188:txBody>
  </p188:cm>
  <p188:cm id="{76CA9DCF-A6B4-614B-8D58-D0D06F23BDD2}" authorId="{E2684BD8-D7E4-5C95-D08E-C50970774228}" created="2025-03-10T14:52:24.673">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0" len="11">
        <ac:context len="955" hash="2932707211"/>
      </ac:txMk>
    </ac:txMkLst>
    <p188:pos x="9134592" y="779933"/>
    <p188:replyLst>
      <p188:reply id="{212CBCA5-4AA3-43C7-96CF-BAC4C3BC1E4D}" authorId="{29A23C3F-F83F-77F3-DB46-E3A4DB2A16B7}" created="2025-03-12T20:36:17.087">
        <p188:txBody>
          <a:bodyPr/>
          <a:lstStyle/>
          <a:p>
            <a:r>
              <a:rPr lang="en-US"/>
              <a:t>There is a separate Future Directions section now.</a:t>
            </a:r>
          </a:p>
        </p188:txBody>
      </p188:reply>
    </p188:replyLst>
    <p188:txBody>
      <a:bodyPr/>
      <a:lstStyle/>
      <a:p>
        <a:r>
          <a:rPr lang="en-US"/>
          <a:t>I would suggest making this “Conclusions and Future Directions”, or add a “Future Directions” box. This especially make sense because you talk about 2025 but only have snow and ice data from 2025.</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1FA638-2637-428D-853A-AD6839F31214}" type="datetimeFigureOut">
              <a:rPr lang="en-US" smtClean="0"/>
              <a:t>3/12/2025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5B2AB2-CB9B-4F4C-9C29-C84ADA3BA28B}" type="slidenum">
              <a:rPr lang="en-US" smtClean="0"/>
              <a:t>‹#›</a:t>
            </a:fld>
            <a:endParaRPr lang="en-US"/>
          </a:p>
        </p:txBody>
      </p:sp>
    </p:spTree>
    <p:extLst>
      <p:ext uri="{BB962C8B-B14F-4D97-AF65-F5344CB8AC3E}">
        <p14:creationId xmlns:p14="http://schemas.microsoft.com/office/powerpoint/2010/main" val="1260034585"/>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5B2AB2-CB9B-4F4C-9C29-C84ADA3BA28B}" type="slidenum">
              <a:rPr lang="en-US" smtClean="0"/>
              <a:t>1</a:t>
            </a:fld>
            <a:endParaRPr lang="en-US"/>
          </a:p>
        </p:txBody>
      </p:sp>
    </p:spTree>
    <p:extLst>
      <p:ext uri="{BB962C8B-B14F-4D97-AF65-F5344CB8AC3E}">
        <p14:creationId xmlns:p14="http://schemas.microsoft.com/office/powerpoint/2010/main" val="2833259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2811496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2567794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913508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2196702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tint val="82000"/>
                  </a:schemeClr>
                </a:solidFill>
              </a:defRPr>
            </a:lvl1pPr>
            <a:lvl2pPr marL="2194560" indent="0">
              <a:buNone/>
              <a:defRPr sz="9600">
                <a:solidFill>
                  <a:schemeClr val="tx1">
                    <a:tint val="82000"/>
                  </a:schemeClr>
                </a:solidFill>
              </a:defRPr>
            </a:lvl2pPr>
            <a:lvl3pPr marL="4389120" indent="0">
              <a:buNone/>
              <a:defRPr sz="8640">
                <a:solidFill>
                  <a:schemeClr val="tx1">
                    <a:tint val="82000"/>
                  </a:schemeClr>
                </a:solidFill>
              </a:defRPr>
            </a:lvl3pPr>
            <a:lvl4pPr marL="6583680" indent="0">
              <a:buNone/>
              <a:defRPr sz="7680">
                <a:solidFill>
                  <a:schemeClr val="tx1">
                    <a:tint val="82000"/>
                  </a:schemeClr>
                </a:solidFill>
              </a:defRPr>
            </a:lvl4pPr>
            <a:lvl5pPr marL="8778240" indent="0">
              <a:buNone/>
              <a:defRPr sz="7680">
                <a:solidFill>
                  <a:schemeClr val="tx1">
                    <a:tint val="82000"/>
                  </a:schemeClr>
                </a:solidFill>
              </a:defRPr>
            </a:lvl5pPr>
            <a:lvl6pPr marL="10972800" indent="0">
              <a:buNone/>
              <a:defRPr sz="7680">
                <a:solidFill>
                  <a:schemeClr val="tx1">
                    <a:tint val="82000"/>
                  </a:schemeClr>
                </a:solidFill>
              </a:defRPr>
            </a:lvl6pPr>
            <a:lvl7pPr marL="13167360" indent="0">
              <a:buNone/>
              <a:defRPr sz="7680">
                <a:solidFill>
                  <a:schemeClr val="tx1">
                    <a:tint val="82000"/>
                  </a:schemeClr>
                </a:solidFill>
              </a:defRPr>
            </a:lvl7pPr>
            <a:lvl8pPr marL="15361920" indent="0">
              <a:buNone/>
              <a:defRPr sz="7680">
                <a:solidFill>
                  <a:schemeClr val="tx1">
                    <a:tint val="82000"/>
                  </a:schemeClr>
                </a:solidFill>
              </a:defRPr>
            </a:lvl8pPr>
            <a:lvl9pPr marL="17556480" indent="0">
              <a:buNone/>
              <a:defRPr sz="76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1D12C9-4EF1-4A09-A404-CC26BB1F21EB}"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875390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1D12C9-4EF1-4A09-A404-CC26BB1F21EB}" type="datetimeFigureOut">
              <a:rPr lang="en-US" smtClean="0"/>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3437934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1D12C9-4EF1-4A09-A404-CC26BB1F21EB}" type="datetimeFigureOut">
              <a:rPr lang="en-US" smtClean="0"/>
              <a:t>3/12/2025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085991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1D12C9-4EF1-4A09-A404-CC26BB1F21EB}" type="datetimeFigureOut">
              <a:rPr lang="en-US" smtClean="0"/>
              <a:t>3/12/2025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544880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1D12C9-4EF1-4A09-A404-CC26BB1F21EB}" type="datetimeFigureOut">
              <a:rPr lang="en-US" smtClean="0"/>
              <a:t>3/12/2025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630388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9D1D12C9-4EF1-4A09-A404-CC26BB1F21EB}" type="datetimeFigureOut">
              <a:rPr lang="en-US" smtClean="0"/>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101765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9D1D12C9-4EF1-4A09-A404-CC26BB1F21EB}" type="datetimeFigureOut">
              <a:rPr lang="en-US" smtClean="0"/>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3194141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82000"/>
                  </a:schemeClr>
                </a:solidFill>
              </a:defRPr>
            </a:lvl1pPr>
          </a:lstStyle>
          <a:p>
            <a:fld id="{9D1D12C9-4EF1-4A09-A404-CC26BB1F21EB}" type="datetimeFigureOut">
              <a:rPr lang="en-US" smtClean="0"/>
              <a:t>3/12/2025</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82000"/>
                  </a:schemeClr>
                </a:solidFill>
              </a:defRPr>
            </a:lvl1pPr>
          </a:lstStyle>
          <a:p>
            <a:fld id="{CA827A61-8C1E-4FF9-AB58-142F6701E844}" type="slidenum">
              <a:rPr lang="en-US" smtClean="0"/>
              <a:t>‹#›</a:t>
            </a:fld>
            <a:endParaRPr lang="en-US"/>
          </a:p>
        </p:txBody>
      </p:sp>
    </p:spTree>
    <p:extLst>
      <p:ext uri="{BB962C8B-B14F-4D97-AF65-F5344CB8AC3E}">
        <p14:creationId xmlns:p14="http://schemas.microsoft.com/office/powerpoint/2010/main" val="11636778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tiff"/><Relationship Id="rId3" Type="http://schemas.microsoft.com/office/2018/10/relationships/comments" Target="../comments/modernComment_100_1620D8A7.xml"/><Relationship Id="rId7"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image" Target="../media/image2.tiff"/><Relationship Id="rId10" Type="http://schemas.openxmlformats.org/officeDocument/2006/relationships/image" Target="../media/image7.tiff"/><Relationship Id="rId4" Type="http://schemas.openxmlformats.org/officeDocument/2006/relationships/image" Target="../media/image1.png"/><Relationship Id="rId9"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45000">
              <a:schemeClr val="accent1">
                <a:lumMod val="45000"/>
                <a:lumOff val="55000"/>
              </a:schemeClr>
            </a:gs>
            <a:gs pos="70000">
              <a:schemeClr val="accent1">
                <a:lumMod val="45000"/>
                <a:lumOff val="55000"/>
              </a:schemeClr>
            </a:gs>
            <a:gs pos="99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B70AD72-CC9D-2306-83D7-0BAD390DBE63}"/>
              </a:ext>
            </a:extLst>
          </p:cNvPr>
          <p:cNvSpPr txBox="1"/>
          <p:nvPr/>
        </p:nvSpPr>
        <p:spPr>
          <a:xfrm>
            <a:off x="0" y="-94646"/>
            <a:ext cx="43891200" cy="3205777"/>
          </a:xfrm>
          <a:prstGeom prst="rect">
            <a:avLst/>
          </a:prstGeom>
          <a:gradFill>
            <a:gsLst>
              <a:gs pos="78000">
                <a:schemeClr val="accent1">
                  <a:lumMod val="5000"/>
                  <a:lumOff val="95000"/>
                </a:schemeClr>
              </a:gs>
              <a:gs pos="0">
                <a:schemeClr val="bg2">
                  <a:lumMod val="90000"/>
                </a:schemeClr>
              </a:gs>
            </a:gsLst>
            <a:lin ang="5400000" scaled="1"/>
          </a:gradFill>
          <a:ln w="76200">
            <a:noFill/>
          </a:ln>
        </p:spPr>
        <p:txBody>
          <a:bodyPr wrap="square" rtlCol="0">
            <a:noAutofit/>
          </a:bodyPr>
          <a:lstStyle/>
          <a:p>
            <a:pPr marL="0" marR="0" algn="ctr">
              <a:lnSpc>
                <a:spcPct val="115000"/>
              </a:lnSpc>
              <a:spcAft>
                <a:spcPts val="800"/>
              </a:spcAft>
            </a:pPr>
            <a:endParaRPr lang="en-US" sz="8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BAA35C26-04EA-A7AF-8DAF-CA50CE3ACDDD}"/>
              </a:ext>
            </a:extLst>
          </p:cNvPr>
          <p:cNvSpPr txBox="1"/>
          <p:nvPr/>
        </p:nvSpPr>
        <p:spPr>
          <a:xfrm>
            <a:off x="8359391" y="-36892"/>
            <a:ext cx="24901909" cy="2577885"/>
          </a:xfrm>
          <a:prstGeom prst="rect">
            <a:avLst/>
          </a:prstGeom>
          <a:gradFill>
            <a:gsLst>
              <a:gs pos="78000">
                <a:schemeClr val="accent1">
                  <a:lumMod val="5000"/>
                  <a:lumOff val="95000"/>
                </a:schemeClr>
              </a:gs>
              <a:gs pos="0">
                <a:schemeClr val="bg2">
                  <a:lumMod val="90000"/>
                </a:schemeClr>
              </a:gs>
            </a:gsLst>
            <a:lin ang="5400000" scaled="1"/>
          </a:gradFill>
          <a:ln w="76200">
            <a:noFill/>
          </a:ln>
        </p:spPr>
        <p:txBody>
          <a:bodyPr wrap="square" rtlCol="0">
            <a:spAutoFit/>
          </a:bodyPr>
          <a:lstStyle/>
          <a:p>
            <a:pPr marL="0" marR="0" algn="ctr">
              <a:lnSpc>
                <a:spcPct val="115000"/>
              </a:lnSpc>
              <a:spcAft>
                <a:spcPts val="800"/>
              </a:spcAft>
            </a:pPr>
            <a:r>
              <a:rPr lang="en-US" sz="7200" kern="100" dirty="0">
                <a:effectLst/>
                <a:latin typeface="Aptos" panose="020B0004020202020204" pitchFamily="34" charset="0"/>
                <a:ea typeface="Aptos" panose="020B0004020202020204" pitchFamily="34" charset="0"/>
                <a:cs typeface="Times New Roman" panose="02020603050405020304" pitchFamily="18" charset="0"/>
              </a:rPr>
              <a:t>Winter Severity Influences Carbon Availability and Microbial Activity in The Laurentian Great Lakes</a:t>
            </a:r>
          </a:p>
        </p:txBody>
      </p:sp>
      <p:sp>
        <p:nvSpPr>
          <p:cNvPr id="5" name="TextBox 4">
            <a:extLst>
              <a:ext uri="{FF2B5EF4-FFF2-40B4-BE49-F238E27FC236}">
                <a16:creationId xmlns:a16="http://schemas.microsoft.com/office/drawing/2014/main" id="{0925CE64-0376-D46E-B4B6-A95D7D825D5A}"/>
              </a:ext>
            </a:extLst>
          </p:cNvPr>
          <p:cNvSpPr txBox="1"/>
          <p:nvPr/>
        </p:nvSpPr>
        <p:spPr>
          <a:xfrm>
            <a:off x="572253" y="5250089"/>
            <a:ext cx="13905748" cy="6110590"/>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Abstract</a:t>
            </a:r>
            <a:endParaRPr lang="en-US" sz="6000" b="1" kern="100" dirty="0">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Ice cover is used as an indicator for winter severity.</a:t>
            </a:r>
          </a:p>
          <a:p>
            <a:pPr marL="914400" marR="0" lvl="1" indent="-457200">
              <a:lnSpc>
                <a:spcPct val="115000"/>
              </a:lnSpc>
              <a:buFont typeface="Arial" panose="020B0604020202020204" pitchFamily="34" charset="0"/>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Creates a barrier between lake water and the surrounding atmosphere and terrestrial ecosystem.</a:t>
            </a:r>
          </a:p>
          <a:p>
            <a:pPr marL="342900" marR="0" lvl="0" indent="-342900">
              <a:lnSpc>
                <a:spcPct val="115000"/>
              </a:lnSpc>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Understanding how ice drives ecological biogeochemical processes is important due to the </a:t>
            </a:r>
            <a:r>
              <a:rPr lang="en-US" sz="2800" kern="100" dirty="0" err="1">
                <a:effectLst/>
                <a:latin typeface="Aptos" panose="020B0004020202020204" pitchFamily="34" charset="0"/>
                <a:ea typeface="Aptos" panose="020B0004020202020204" pitchFamily="34" charset="0"/>
                <a:cs typeface="Times New Roman" panose="02020603050405020304" pitchFamily="18" charset="0"/>
              </a:rPr>
              <a:t>interseasonal</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 effects produced by winter processes.</a:t>
            </a:r>
          </a:p>
          <a:p>
            <a:pPr marL="342900" marR="0" lvl="0" indent="-342900">
              <a:lnSpc>
                <a:spcPct val="115000"/>
              </a:lnSpc>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Recent studies have shown that differences in winter severity can influence carbon cycling and microbial activity.</a:t>
            </a:r>
          </a:p>
          <a:p>
            <a:pPr marL="342900" marR="0" lvl="0" indent="-342900">
              <a:lnSpc>
                <a:spcPct val="115000"/>
              </a:lnSpc>
              <a:spcAft>
                <a:spcPts val="800"/>
              </a:spcAft>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We present our findings that show how microbial activity and carbon availability are influenced by winter severity.</a:t>
            </a:r>
          </a:p>
          <a:p>
            <a:pPr marL="0" marR="0">
              <a:lnSpc>
                <a:spcPct val="115000"/>
              </a:lnSpc>
              <a:spcAft>
                <a:spcPts val="800"/>
              </a:spcAft>
            </a:pPr>
            <a:endParaRPr lang="en-US" sz="6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D257726-E8BC-D6FF-F100-1692C6DF9AF8}"/>
              </a:ext>
            </a:extLst>
          </p:cNvPr>
          <p:cNvSpPr txBox="1"/>
          <p:nvPr/>
        </p:nvSpPr>
        <p:spPr>
          <a:xfrm>
            <a:off x="0" y="3433896"/>
            <a:ext cx="43891200" cy="832600"/>
          </a:xfrm>
          <a:prstGeom prst="rect">
            <a:avLst/>
          </a:prstGeom>
          <a:noFill/>
          <a:ln w="76200">
            <a:noFill/>
          </a:ln>
        </p:spPr>
        <p:txBody>
          <a:bodyPr wrap="square" rtlCol="0">
            <a:spAutoFit/>
          </a:bodyPr>
          <a:lstStyle/>
          <a:p>
            <a:pPr marL="0" marR="0" algn="ctr">
              <a:lnSpc>
                <a:spcPct val="115000"/>
              </a:lnSpc>
              <a:spcAft>
                <a:spcPts val="800"/>
              </a:spcAft>
            </a:pPr>
            <a:r>
              <a:rPr lang="en-US" sz="4400" dirty="0">
                <a:effectLst/>
                <a:latin typeface="Aptos" panose="020B0004020202020204" pitchFamily="34" charset="0"/>
                <a:ea typeface="Aptos" panose="020B0004020202020204" pitchFamily="34" charset="0"/>
                <a:cs typeface="Times New Roman" panose="02020603050405020304" pitchFamily="18" charset="0"/>
              </a:rPr>
              <a:t>Connor O’Loughlin</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dirty="0">
                <a:effectLst/>
                <a:latin typeface="Aptos" panose="020B0004020202020204" pitchFamily="34" charset="0"/>
                <a:ea typeface="Aptos" panose="020B0004020202020204" pitchFamily="34" charset="0"/>
                <a:cs typeface="Times New Roman" panose="02020603050405020304" pitchFamily="18" charset="0"/>
              </a:rPr>
              <a:t>, Gordon Paterson</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dirty="0">
                <a:effectLst/>
                <a:latin typeface="Aptos" panose="020B0004020202020204" pitchFamily="34" charset="0"/>
                <a:ea typeface="Aptos" panose="020B0004020202020204" pitchFamily="34" charset="0"/>
                <a:cs typeface="Times New Roman" panose="02020603050405020304" pitchFamily="18" charset="0"/>
              </a:rPr>
              <a:t>, Nicole Wagner</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2</a:t>
            </a:r>
            <a:r>
              <a:rPr lang="en-US" sz="4400" dirty="0">
                <a:effectLst/>
                <a:latin typeface="Aptos" panose="020B0004020202020204" pitchFamily="34" charset="0"/>
                <a:ea typeface="Aptos" panose="020B0004020202020204" pitchFamily="34" charset="0"/>
                <a:cs typeface="Times New Roman" panose="02020603050405020304" pitchFamily="18" charset="0"/>
              </a:rPr>
              <a:t>, Hunter Carrick</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3</a:t>
            </a:r>
            <a:r>
              <a:rPr lang="en-US" sz="4400" dirty="0">
                <a:effectLst/>
                <a:latin typeface="Aptos" panose="020B0004020202020204" pitchFamily="34" charset="0"/>
                <a:ea typeface="Aptos" panose="020B0004020202020204" pitchFamily="34" charset="0"/>
                <a:cs typeface="Times New Roman" panose="02020603050405020304" pitchFamily="18" charset="0"/>
              </a:rPr>
              <a:t>, Jonathan Doubek</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4</a:t>
            </a:r>
            <a:r>
              <a:rPr lang="en-US" sz="4400" dirty="0">
                <a:effectLst/>
                <a:latin typeface="Aptos" panose="020B0004020202020204" pitchFamily="34" charset="0"/>
                <a:ea typeface="Aptos" panose="020B0004020202020204" pitchFamily="34" charset="0"/>
                <a:cs typeface="Times New Roman" panose="02020603050405020304" pitchFamily="18" charset="0"/>
              </a:rPr>
              <a:t>, Donald Uzarski</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3</a:t>
            </a:r>
            <a:r>
              <a:rPr lang="en-US" sz="4400" dirty="0">
                <a:effectLst/>
                <a:latin typeface="Aptos" panose="020B0004020202020204" pitchFamily="34" charset="0"/>
                <a:ea typeface="Aptos" panose="020B0004020202020204" pitchFamily="34" charset="0"/>
                <a:cs typeface="Times New Roman" panose="02020603050405020304" pitchFamily="18" charset="0"/>
              </a:rPr>
              <a:t>, Trista J. Vick-Majors</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dirty="0">
                <a:effectLst/>
                <a:latin typeface="Aptos" panose="020B0004020202020204" pitchFamily="34" charset="0"/>
                <a:ea typeface="Aptos" panose="020B0004020202020204" pitchFamily="34" charset="0"/>
                <a:cs typeface="Times New Roman" panose="02020603050405020304" pitchFamily="18" charset="0"/>
              </a:rPr>
              <a:t>, with the Winter Grab Network</a:t>
            </a:r>
            <a:endParaRPr lang="en-US" sz="34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55C9A2B5-BEC4-194C-8F85-8166BFE002A3}"/>
              </a:ext>
            </a:extLst>
          </p:cNvPr>
          <p:cNvSpPr txBox="1"/>
          <p:nvPr/>
        </p:nvSpPr>
        <p:spPr>
          <a:xfrm>
            <a:off x="7696200" y="4341992"/>
            <a:ext cx="28498800" cy="832600"/>
          </a:xfrm>
          <a:prstGeom prst="rect">
            <a:avLst/>
          </a:prstGeom>
          <a:noFill/>
          <a:ln w="76200">
            <a:noFill/>
          </a:ln>
        </p:spPr>
        <p:txBody>
          <a:bodyPr wrap="square" rtlCol="0">
            <a:spAutoFit/>
          </a:bodyPr>
          <a:lstStyle/>
          <a:p>
            <a:pPr marL="0" marR="0">
              <a:lnSpc>
                <a:spcPct val="115000"/>
              </a:lnSpc>
              <a:spcAft>
                <a:spcPts val="800"/>
              </a:spcAft>
            </a:pP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Michigan Technological University, </a:t>
            </a: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2</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Oakland University, </a:t>
            </a: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3</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Central Michigan University, </a:t>
            </a: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4</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Lake Superior State University</a:t>
            </a:r>
          </a:p>
        </p:txBody>
      </p:sp>
      <p:pic>
        <p:nvPicPr>
          <p:cNvPr id="10" name="Picture 9" descr="A black text on a black background&#10;&#10;AI-generated content may be incorrect.">
            <a:extLst>
              <a:ext uri="{FF2B5EF4-FFF2-40B4-BE49-F238E27FC236}">
                <a16:creationId xmlns:a16="http://schemas.microsoft.com/office/drawing/2014/main" id="{E90A9EB1-1614-3529-1DB7-EF16906031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253" y="517480"/>
            <a:ext cx="7787138" cy="2577885"/>
          </a:xfrm>
          <a:prstGeom prst="rect">
            <a:avLst/>
          </a:prstGeom>
        </p:spPr>
      </p:pic>
      <p:sp>
        <p:nvSpPr>
          <p:cNvPr id="11" name="TextBox 10">
            <a:extLst>
              <a:ext uri="{FF2B5EF4-FFF2-40B4-BE49-F238E27FC236}">
                <a16:creationId xmlns:a16="http://schemas.microsoft.com/office/drawing/2014/main" id="{EF44016D-E826-8C06-4FE6-C875AAF3E039}"/>
              </a:ext>
            </a:extLst>
          </p:cNvPr>
          <p:cNvSpPr txBox="1"/>
          <p:nvPr/>
        </p:nvSpPr>
        <p:spPr>
          <a:xfrm>
            <a:off x="572253" y="15212485"/>
            <a:ext cx="13905748" cy="17528113"/>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Methods</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Surface water samples were taken from the Laurentian Great Lakes (see Figure 1).</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DOC concentrations were measured using a Shimadzu TOC-L.</a:t>
            </a:r>
          </a:p>
          <a:p>
            <a:pPr marL="457200" marR="0" indent="-457200">
              <a:lnSpc>
                <a:spcPct val="115000"/>
              </a:lnSpc>
              <a:spcAft>
                <a:spcPts val="800"/>
              </a:spcAft>
              <a:buFont typeface="Arial" panose="020B0604020202020204" pitchFamily="34" charset="0"/>
              <a:buChar char="•"/>
            </a:pPr>
            <a:r>
              <a:rPr lang="en-US" sz="2800" kern="100" dirty="0" err="1">
                <a:latin typeface="Aptos" panose="020B0004020202020204" pitchFamily="34" charset="0"/>
                <a:ea typeface="Aptos" panose="020B0004020202020204" pitchFamily="34" charset="0"/>
                <a:cs typeface="Times New Roman" panose="02020603050405020304" pitchFamily="18" charset="0"/>
              </a:rPr>
              <a:t>Flourescent</a:t>
            </a:r>
            <a:r>
              <a:rPr lang="en-US" sz="2800" kern="100" dirty="0">
                <a:latin typeface="Aptos" panose="020B0004020202020204" pitchFamily="34" charset="0"/>
                <a:ea typeface="Aptos" panose="020B0004020202020204" pitchFamily="34" charset="0"/>
                <a:cs typeface="Times New Roman" panose="02020603050405020304" pitchFamily="18" charset="0"/>
              </a:rPr>
              <a:t>  dissolved organic matter (</a:t>
            </a:r>
            <a:r>
              <a:rPr lang="en-US" sz="2800" kern="100" dirty="0" err="1">
                <a:latin typeface="Aptos" panose="020B0004020202020204" pitchFamily="34" charset="0"/>
                <a:ea typeface="Aptos" panose="020B0004020202020204" pitchFamily="34" charset="0"/>
                <a:cs typeface="Times New Roman" panose="02020603050405020304" pitchFamily="18" charset="0"/>
              </a:rPr>
              <a:t>fDOM</a:t>
            </a:r>
            <a:r>
              <a:rPr lang="en-US" sz="2800" kern="100" dirty="0">
                <a:latin typeface="Aptos" panose="020B0004020202020204" pitchFamily="34" charset="0"/>
                <a:ea typeface="Aptos" panose="020B0004020202020204" pitchFamily="34" charset="0"/>
                <a:cs typeface="Times New Roman" panose="02020603050405020304" pitchFamily="18" charset="0"/>
              </a:rPr>
              <a:t>) was characterized using a Horiba </a:t>
            </a:r>
            <a:r>
              <a:rPr lang="en-US" sz="2800" kern="100" dirty="0" err="1">
                <a:latin typeface="Aptos" panose="020B0004020202020204" pitchFamily="34" charset="0"/>
                <a:ea typeface="Aptos" panose="020B0004020202020204" pitchFamily="34" charset="0"/>
                <a:cs typeface="Times New Roman" panose="02020603050405020304" pitchFamily="18" charset="0"/>
              </a:rPr>
              <a:t>Aqualog</a:t>
            </a:r>
            <a:r>
              <a:rPr lang="en-US" sz="2800" kern="100" dirty="0">
                <a:latin typeface="Aptos" panose="020B0004020202020204" pitchFamily="34" charset="0"/>
                <a:ea typeface="Aptos" panose="020B0004020202020204" pitchFamily="34" charset="0"/>
                <a:cs typeface="Times New Roman" panose="02020603050405020304" pitchFamily="18" charset="0"/>
              </a:rPr>
              <a:t>. The resulting excitation-emission matrices were used to calculate the humification index (HIX) and other spectral indices.</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Bacterial production was measured via </a:t>
            </a:r>
            <a:r>
              <a:rPr lang="en-US" sz="2800" kern="100" dirty="0" err="1">
                <a:latin typeface="Aptos" panose="020B0004020202020204" pitchFamily="34" charset="0"/>
                <a:ea typeface="Aptos" panose="020B0004020202020204" pitchFamily="34" charset="0"/>
                <a:cs typeface="Times New Roman" panose="02020603050405020304" pitchFamily="18" charset="0"/>
              </a:rPr>
              <a:t>tritated</a:t>
            </a:r>
            <a:r>
              <a:rPr lang="en-US" sz="2800" kern="100" dirty="0">
                <a:latin typeface="Aptos" panose="020B0004020202020204" pitchFamily="34" charset="0"/>
                <a:ea typeface="Aptos" panose="020B0004020202020204" pitchFamily="34" charset="0"/>
                <a:cs typeface="Times New Roman" panose="02020603050405020304" pitchFamily="18" charset="0"/>
              </a:rPr>
              <a:t> leucine and thymidine incubations, and were quantified using  liquid scintillation.</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Ice and snow thickness were measured at each site.</a:t>
            </a:r>
          </a:p>
          <a:p>
            <a:pPr marL="457200" marR="0" indent="-457200">
              <a:lnSpc>
                <a:spcPct val="115000"/>
              </a:lnSpc>
              <a:spcAft>
                <a:spcPts val="800"/>
              </a:spcAft>
              <a:buFont typeface="Arial" panose="020B0604020202020204" pitchFamily="34" charset="0"/>
              <a:buChar char="•"/>
            </a:pPr>
            <a:endParaRPr lang="en-US" sz="28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16BF666-8DA4-0F56-9FC3-390B49AF31F3}"/>
              </a:ext>
            </a:extLst>
          </p:cNvPr>
          <p:cNvSpPr txBox="1"/>
          <p:nvPr/>
        </p:nvSpPr>
        <p:spPr>
          <a:xfrm>
            <a:off x="14890348" y="14763750"/>
            <a:ext cx="13905748" cy="17976850"/>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DOC concentration and Carbon Quality</a:t>
            </a:r>
          </a:p>
        </p:txBody>
      </p:sp>
      <p:sp>
        <p:nvSpPr>
          <p:cNvPr id="13" name="TextBox 12">
            <a:extLst>
              <a:ext uri="{FF2B5EF4-FFF2-40B4-BE49-F238E27FC236}">
                <a16:creationId xmlns:a16="http://schemas.microsoft.com/office/drawing/2014/main" id="{789E59F7-0BA9-38CD-8BA6-B739D1F0E9AB}"/>
              </a:ext>
            </a:extLst>
          </p:cNvPr>
          <p:cNvSpPr txBox="1"/>
          <p:nvPr/>
        </p:nvSpPr>
        <p:spPr>
          <a:xfrm>
            <a:off x="29192684" y="16419442"/>
            <a:ext cx="14118008" cy="8784902"/>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Conclusions</a:t>
            </a:r>
          </a:p>
          <a:p>
            <a:pPr marL="285750" marR="0" indent="-285750">
              <a:lnSpc>
                <a:spcPct val="115000"/>
              </a:lnSpc>
              <a:spcAft>
                <a:spcPts val="800"/>
              </a:spcAft>
              <a:buFont typeface="Arial" panose="020B0604020202020204" pitchFamily="34" charset="0"/>
              <a:buChar char="•"/>
            </a:pPr>
            <a:r>
              <a:rPr lang="en-US" sz="2800" dirty="0">
                <a:latin typeface="Aptos" panose="020B0004020202020204" pitchFamily="34" charset="0"/>
                <a:ea typeface="Aptos" panose="020B0004020202020204" pitchFamily="34" charset="0"/>
                <a:cs typeface="Times New Roman" panose="02020603050405020304" pitchFamily="18" charset="0"/>
              </a:rPr>
              <a:t>Winter 2024 was the least severe winter in comparison to 2022 and 2025, since it had on average lower ice and snow cover (Figure 2).</a:t>
            </a:r>
          </a:p>
          <a:p>
            <a:pPr marL="285750" marR="0" indent="-285750">
              <a:lnSpc>
                <a:spcPct val="115000"/>
              </a:lnSpc>
              <a:spcAft>
                <a:spcPts val="800"/>
              </a:spcAft>
              <a:buFont typeface="Arial" panose="020B0604020202020204" pitchFamily="34" charset="0"/>
              <a:buChar char="•"/>
            </a:pPr>
            <a:r>
              <a:rPr lang="en-US" sz="2800" dirty="0">
                <a:latin typeface="Aptos" panose="020B0004020202020204" pitchFamily="34" charset="0"/>
                <a:ea typeface="Aptos" panose="020B0004020202020204" pitchFamily="34" charset="0"/>
                <a:cs typeface="Times New Roman" panose="02020603050405020304" pitchFamily="18" charset="0"/>
              </a:rPr>
              <a:t>Microbial activity did not appear to be directly impacted by winter severity (Figure 6). </a:t>
            </a:r>
          </a:p>
          <a:p>
            <a:pPr marL="285750" marR="0"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DOC concentrations (see Figure 3) appear to have been higher in 2022 (more severe winter).</a:t>
            </a:r>
          </a:p>
          <a:p>
            <a:pPr marL="742950" lvl="1"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DOC may be excluded from the ice as it forms, resulting in more concentrated DOC in the surface water (Figure 4).</a:t>
            </a:r>
          </a:p>
          <a:p>
            <a:pPr marL="285750"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Higher HIX values in 2022 vs. 2024 suggests that the organic carbon substrate in 2022 was of poorer quality.</a:t>
            </a:r>
          </a:p>
          <a:p>
            <a:pPr marL="285750"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Comparing the SUVA254 values from 2024 to those in 2022, (Figure 5) suggests that carbon in 2024 was more aromatic than carbon in 2022. Additionally, this could also mean that more of the carbon in 2024 is terrestrial in origin in comparison to 2022.</a:t>
            </a:r>
          </a:p>
          <a:p>
            <a:pPr marL="742950" lvl="1"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 Reduced ice cover in 2024 could provide the potential for increased connectivity to the watershed and more contribution from the terrestrial environment.</a:t>
            </a:r>
          </a:p>
        </p:txBody>
      </p:sp>
      <p:sp>
        <p:nvSpPr>
          <p:cNvPr id="14" name="TextBox 13">
            <a:extLst>
              <a:ext uri="{FF2B5EF4-FFF2-40B4-BE49-F238E27FC236}">
                <a16:creationId xmlns:a16="http://schemas.microsoft.com/office/drawing/2014/main" id="{D7A3E09E-5C22-D611-10B7-11A0947A3864}"/>
              </a:ext>
            </a:extLst>
          </p:cNvPr>
          <p:cNvSpPr txBox="1"/>
          <p:nvPr/>
        </p:nvSpPr>
        <p:spPr>
          <a:xfrm>
            <a:off x="29185179" y="30402981"/>
            <a:ext cx="14133767" cy="2337618"/>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3600" b="1" kern="100" dirty="0">
                <a:latin typeface="Aptos" panose="020B0004020202020204" pitchFamily="34" charset="0"/>
                <a:ea typeface="Aptos" panose="020B0004020202020204" pitchFamily="34" charset="0"/>
                <a:cs typeface="Times New Roman" panose="02020603050405020304" pitchFamily="18" charset="0"/>
              </a:rPr>
              <a:t>Acknowledgements</a:t>
            </a:r>
            <a:endParaRPr lang="en-US" sz="4000" b="1" kern="100" dirty="0">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kern="100" dirty="0">
                <a:latin typeface="Aptos" panose="020B0004020202020204" pitchFamily="34" charset="0"/>
                <a:ea typeface="Aptos" panose="020B0004020202020204" pitchFamily="34" charset="0"/>
                <a:cs typeface="Times New Roman" panose="02020603050405020304" pitchFamily="18" charset="0"/>
              </a:rPr>
              <a:t>We would like to thank Maci Quintanilla, Garrett </a:t>
            </a:r>
            <a:r>
              <a:rPr lang="en-US" kern="100" dirty="0" err="1">
                <a:latin typeface="Aptos" panose="020B0004020202020204" pitchFamily="34" charset="0"/>
                <a:ea typeface="Aptos" panose="020B0004020202020204" pitchFamily="34" charset="0"/>
                <a:cs typeface="Times New Roman" panose="02020603050405020304" pitchFamily="18" charset="0"/>
              </a:rPr>
              <a:t>Lukosavich</a:t>
            </a:r>
            <a:r>
              <a:rPr lang="en-US" kern="100" dirty="0">
                <a:latin typeface="Aptos" panose="020B0004020202020204" pitchFamily="34" charset="0"/>
                <a:ea typeface="Aptos" panose="020B0004020202020204" pitchFamily="34" charset="0"/>
                <a:cs typeface="Times New Roman" panose="02020603050405020304" pitchFamily="18" charset="0"/>
              </a:rPr>
              <a:t>, Mitch </a:t>
            </a:r>
            <a:r>
              <a:rPr lang="en-US" kern="100" dirty="0" err="1">
                <a:latin typeface="Aptos" panose="020B0004020202020204" pitchFamily="34" charset="0"/>
                <a:ea typeface="Aptos" panose="020B0004020202020204" pitchFamily="34" charset="0"/>
                <a:cs typeface="Times New Roman" panose="02020603050405020304" pitchFamily="18" charset="0"/>
              </a:rPr>
              <a:t>Kehne</a:t>
            </a:r>
            <a:r>
              <a:rPr lang="en-US" kern="100" dirty="0">
                <a:latin typeface="Aptos" panose="020B0004020202020204" pitchFamily="34" charset="0"/>
                <a:ea typeface="Aptos" panose="020B0004020202020204" pitchFamily="34" charset="0"/>
                <a:cs typeface="Times New Roman" panose="02020603050405020304" pitchFamily="18" charset="0"/>
              </a:rPr>
              <a:t>, Allen Cureton, Mari Leland, K.M. Shafi, and An Nguyen for assistance with sample collection the Great Lakes Research Center for providing logistical support, and the Great Lakes Winter Network for support. Special thanks to the Winter Grab network for participating in sample collection. This work is supported by a Michigan Sea Grant to TVM (SUBK00020867.</a:t>
            </a:r>
          </a:p>
          <a:p>
            <a:pPr marL="0" marR="0">
              <a:lnSpc>
                <a:spcPct val="115000"/>
              </a:lnSpc>
              <a:spcAft>
                <a:spcPts val="800"/>
              </a:spcAft>
            </a:pPr>
            <a:r>
              <a:rPr lang="en-US" sz="1600" dirty="0">
                <a:effectLst/>
                <a:latin typeface="Aptos" panose="020B0004020202020204" pitchFamily="34" charset="0"/>
                <a:ea typeface="Aptos" panose="020B0004020202020204" pitchFamily="34" charset="0"/>
                <a:cs typeface="Times New Roman" panose="02020603050405020304" pitchFamily="18" charset="0"/>
              </a:rPr>
              <a:t>	</a:t>
            </a:r>
            <a:endParaRPr lang="en-US" sz="54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59772249-2839-40B2-5530-3F122DAFAE04}"/>
              </a:ext>
            </a:extLst>
          </p:cNvPr>
          <p:cNvSpPr txBox="1"/>
          <p:nvPr/>
        </p:nvSpPr>
        <p:spPr>
          <a:xfrm>
            <a:off x="1396196" y="31131173"/>
            <a:ext cx="12877800" cy="830997"/>
          </a:xfrm>
          <a:prstGeom prst="rect">
            <a:avLst/>
          </a:prstGeom>
          <a:noFill/>
        </p:spPr>
        <p:txBody>
          <a:bodyPr wrap="square" rtlCol="0">
            <a:spAutoFit/>
          </a:bodyPr>
          <a:lstStyle/>
          <a:p>
            <a:r>
              <a:rPr lang="en-US" sz="2400" dirty="0"/>
              <a:t>Figure 1. Map showing the geographical distribution of sampling sites for the winters of 2022, 2024, and 2025.</a:t>
            </a:r>
          </a:p>
        </p:txBody>
      </p:sp>
      <p:sp>
        <p:nvSpPr>
          <p:cNvPr id="25" name="TextBox 24">
            <a:extLst>
              <a:ext uri="{FF2B5EF4-FFF2-40B4-BE49-F238E27FC236}">
                <a16:creationId xmlns:a16="http://schemas.microsoft.com/office/drawing/2014/main" id="{E2BDED83-435C-9E38-94DC-7AC58E831B79}"/>
              </a:ext>
            </a:extLst>
          </p:cNvPr>
          <p:cNvSpPr txBox="1"/>
          <p:nvPr/>
        </p:nvSpPr>
        <p:spPr>
          <a:xfrm>
            <a:off x="14890348" y="5250088"/>
            <a:ext cx="13905748" cy="9271732"/>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Snow and Ice Cover</a:t>
            </a:r>
          </a:p>
          <a:p>
            <a:pPr marL="0" marR="0">
              <a:lnSpc>
                <a:spcPct val="115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	</a:t>
            </a:r>
            <a:endParaRPr lang="en-US" sz="6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EC460A93-D3F4-2AC7-D6A3-B4BC676A185D}"/>
              </a:ext>
            </a:extLst>
          </p:cNvPr>
          <p:cNvSpPr txBox="1"/>
          <p:nvPr/>
        </p:nvSpPr>
        <p:spPr>
          <a:xfrm>
            <a:off x="16351283" y="13411981"/>
            <a:ext cx="10983878" cy="1015663"/>
          </a:xfrm>
          <a:prstGeom prst="rect">
            <a:avLst/>
          </a:prstGeom>
          <a:noFill/>
        </p:spPr>
        <p:txBody>
          <a:bodyPr wrap="square" rtlCol="0">
            <a:spAutoFit/>
          </a:bodyPr>
          <a:lstStyle/>
          <a:p>
            <a:r>
              <a:rPr lang="en-US" sz="2000" dirty="0"/>
              <a:t>Figure 2. Snow and Ice thickness was calculated by taking the average thickness between sites for each lake. In 2024, lakes Erie and Michigan had no ice cover. Lake St. Clair was not sampled in 2022.</a:t>
            </a:r>
          </a:p>
        </p:txBody>
      </p:sp>
      <p:sp>
        <p:nvSpPr>
          <p:cNvPr id="28" name="TextBox 27">
            <a:extLst>
              <a:ext uri="{FF2B5EF4-FFF2-40B4-BE49-F238E27FC236}">
                <a16:creationId xmlns:a16="http://schemas.microsoft.com/office/drawing/2014/main" id="{614AE277-1DF6-2B19-3156-354D097F748D}"/>
              </a:ext>
            </a:extLst>
          </p:cNvPr>
          <p:cNvSpPr txBox="1"/>
          <p:nvPr/>
        </p:nvSpPr>
        <p:spPr>
          <a:xfrm>
            <a:off x="15293654" y="22847148"/>
            <a:ext cx="12877800" cy="830997"/>
          </a:xfrm>
          <a:prstGeom prst="rect">
            <a:avLst/>
          </a:prstGeom>
          <a:noFill/>
        </p:spPr>
        <p:txBody>
          <a:bodyPr wrap="square" rtlCol="0">
            <a:spAutoFit/>
          </a:bodyPr>
          <a:lstStyle/>
          <a:p>
            <a:r>
              <a:rPr lang="en-US" sz="2400" dirty="0"/>
              <a:t>Figure 3. The average DOC was calculated for 2002 and 2024, as well as, the standard error of the mean which is represented by the error bars</a:t>
            </a:r>
          </a:p>
        </p:txBody>
      </p:sp>
      <p:sp>
        <p:nvSpPr>
          <p:cNvPr id="29" name="TextBox 28">
            <a:extLst>
              <a:ext uri="{FF2B5EF4-FFF2-40B4-BE49-F238E27FC236}">
                <a16:creationId xmlns:a16="http://schemas.microsoft.com/office/drawing/2014/main" id="{1C0D47DC-A43E-2574-22B2-AA6506F03434}"/>
              </a:ext>
            </a:extLst>
          </p:cNvPr>
          <p:cNvSpPr txBox="1"/>
          <p:nvPr/>
        </p:nvSpPr>
        <p:spPr>
          <a:xfrm>
            <a:off x="29208443" y="5327699"/>
            <a:ext cx="14102249" cy="10787763"/>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Microbial Activity</a:t>
            </a:r>
          </a:p>
          <a:p>
            <a:pPr marL="0" marR="0">
              <a:lnSpc>
                <a:spcPct val="115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	</a:t>
            </a:r>
            <a:endParaRPr lang="en-US" sz="6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38" name="TextBox 37">
            <a:extLst>
              <a:ext uri="{FF2B5EF4-FFF2-40B4-BE49-F238E27FC236}">
                <a16:creationId xmlns:a16="http://schemas.microsoft.com/office/drawing/2014/main" id="{0E131939-F3EF-CE65-BEF0-6F7AE39755D5}"/>
              </a:ext>
            </a:extLst>
          </p:cNvPr>
          <p:cNvSpPr txBox="1"/>
          <p:nvPr/>
        </p:nvSpPr>
        <p:spPr>
          <a:xfrm>
            <a:off x="23479782" y="24076101"/>
            <a:ext cx="4656947" cy="3785652"/>
          </a:xfrm>
          <a:prstGeom prst="rect">
            <a:avLst/>
          </a:prstGeom>
          <a:noFill/>
        </p:spPr>
        <p:txBody>
          <a:bodyPr wrap="square" rtlCol="0">
            <a:spAutoFit/>
          </a:bodyPr>
          <a:lstStyle/>
          <a:p>
            <a:r>
              <a:rPr lang="en-US" sz="2400" dirty="0"/>
              <a:t>Figure 4. The humification index (HIX) is a spectral index that  compares relative aromaticity of humic substances. The lower the number the  less humic and “fresher” the carbon is. The higher the number the more complex and aromatic the carbon substrate is.</a:t>
            </a:r>
          </a:p>
          <a:p>
            <a:endParaRPr lang="en-US" sz="2400" dirty="0"/>
          </a:p>
        </p:txBody>
      </p:sp>
      <p:sp>
        <p:nvSpPr>
          <p:cNvPr id="39" name="TextBox 38">
            <a:extLst>
              <a:ext uri="{FF2B5EF4-FFF2-40B4-BE49-F238E27FC236}">
                <a16:creationId xmlns:a16="http://schemas.microsoft.com/office/drawing/2014/main" id="{A4B540FD-A96C-F5B2-3ACE-626BA7A55CBA}"/>
              </a:ext>
            </a:extLst>
          </p:cNvPr>
          <p:cNvSpPr txBox="1"/>
          <p:nvPr/>
        </p:nvSpPr>
        <p:spPr>
          <a:xfrm>
            <a:off x="15499828" y="28711432"/>
            <a:ext cx="5189379" cy="2685575"/>
          </a:xfrm>
          <a:prstGeom prst="rect">
            <a:avLst/>
          </a:prstGeom>
          <a:noFill/>
        </p:spPr>
        <p:txBody>
          <a:bodyPr wrap="square" rtlCol="0">
            <a:spAutoFit/>
          </a:bodyPr>
          <a:lstStyle/>
          <a:p>
            <a:r>
              <a:rPr lang="en-US" sz="2400" dirty="0"/>
              <a:t>Figure 5.  SUVA254 is an absorption index that looks at the relative aromaticity of DOC but considers the concentration of substrate. The higher the value, the higher the aromaticity and the higher the likelihood that the carbon is terrestrial in origin. </a:t>
            </a:r>
          </a:p>
        </p:txBody>
      </p:sp>
      <p:sp>
        <p:nvSpPr>
          <p:cNvPr id="9" name="TextBox 8">
            <a:extLst>
              <a:ext uri="{FF2B5EF4-FFF2-40B4-BE49-F238E27FC236}">
                <a16:creationId xmlns:a16="http://schemas.microsoft.com/office/drawing/2014/main" id="{B631512F-08F9-D10D-86F1-B3B12F44C852}"/>
              </a:ext>
            </a:extLst>
          </p:cNvPr>
          <p:cNvSpPr txBox="1"/>
          <p:nvPr/>
        </p:nvSpPr>
        <p:spPr>
          <a:xfrm>
            <a:off x="572253" y="11809415"/>
            <a:ext cx="13905748" cy="2954335"/>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Hypothesis</a:t>
            </a:r>
          </a:p>
          <a:p>
            <a:pPr marL="342900" marR="0" lvl="0" indent="-342900">
              <a:lnSpc>
                <a:spcPct val="115000"/>
              </a:lnSpc>
              <a:buFont typeface="Symbol" panose="05050102010706020507" pitchFamily="18" charset="2"/>
              <a:buChar char=""/>
            </a:pPr>
            <a:r>
              <a:rPr lang="en-US" sz="2800" dirty="0">
                <a:effectLst/>
                <a:latin typeface="Aptos" panose="020B0004020202020204" pitchFamily="34" charset="0"/>
                <a:ea typeface="Aptos" panose="020B0004020202020204" pitchFamily="34" charset="0"/>
                <a:cs typeface="Times New Roman" panose="02020603050405020304" pitchFamily="18" charset="0"/>
              </a:rPr>
              <a:t>	</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More severe winters would result in reduced dissolved organic carbon (DOC) concentrations, and reduced quality of organic carbon substrates</a:t>
            </a:r>
          </a:p>
          <a:p>
            <a:pPr marL="342900" marR="0" lvl="0" indent="-342900">
              <a:lnSpc>
                <a:spcPct val="115000"/>
              </a:lnSpc>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Microbial activity would shift towards bacterial maintenance with </a:t>
            </a:r>
            <a:r>
              <a:rPr lang="en-US" sz="2800" kern="100" dirty="0">
                <a:latin typeface="Aptos" panose="020B0004020202020204" pitchFamily="34" charset="0"/>
                <a:ea typeface="Aptos" panose="020B0004020202020204" pitchFamily="34" charset="0"/>
                <a:cs typeface="Times New Roman" panose="02020603050405020304" pitchFamily="18" charset="0"/>
              </a:rPr>
              <a:t>increasing winter severity</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8" name="Picture 17" descr="A map of the world&#10;&#10;AI-generated content may be incorrect.">
            <a:extLst>
              <a:ext uri="{FF2B5EF4-FFF2-40B4-BE49-F238E27FC236}">
                <a16:creationId xmlns:a16="http://schemas.microsoft.com/office/drawing/2014/main" id="{49B61748-E4C2-3EF6-C23F-52CA36D9EE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628" y="21002431"/>
            <a:ext cx="13652998" cy="9654814"/>
          </a:xfrm>
          <a:prstGeom prst="rect">
            <a:avLst/>
          </a:prstGeom>
        </p:spPr>
      </p:pic>
      <p:sp>
        <p:nvSpPr>
          <p:cNvPr id="24" name="TextBox 23">
            <a:extLst>
              <a:ext uri="{FF2B5EF4-FFF2-40B4-BE49-F238E27FC236}">
                <a16:creationId xmlns:a16="http://schemas.microsoft.com/office/drawing/2014/main" id="{74760C9C-1DBC-F697-CAF9-4B33B94BE80A}"/>
              </a:ext>
            </a:extLst>
          </p:cNvPr>
          <p:cNvSpPr txBox="1"/>
          <p:nvPr/>
        </p:nvSpPr>
        <p:spPr>
          <a:xfrm>
            <a:off x="30169233" y="14825799"/>
            <a:ext cx="12877800" cy="1569660"/>
          </a:xfrm>
          <a:prstGeom prst="rect">
            <a:avLst/>
          </a:prstGeom>
          <a:noFill/>
        </p:spPr>
        <p:txBody>
          <a:bodyPr wrap="square" rtlCol="0">
            <a:spAutoFit/>
          </a:bodyPr>
          <a:lstStyle/>
          <a:p>
            <a:r>
              <a:rPr lang="en-US" sz="2400" dirty="0"/>
              <a:t>Figure 6. Rates of Leucine and thymidine uptake show the relationship between microbial maintenance (leucine uptake) and bacterial growth (thymidine uptake). The grey dotted line represents a 1:1 relationship. </a:t>
            </a:r>
          </a:p>
          <a:p>
            <a:endParaRPr lang="en-US" sz="2400" dirty="0"/>
          </a:p>
        </p:txBody>
      </p:sp>
      <p:pic>
        <p:nvPicPr>
          <p:cNvPr id="36" name="Picture 35" descr="A graph of different colored rectangles&#10;&#10;AI-generated content may be incorrect.">
            <a:extLst>
              <a:ext uri="{FF2B5EF4-FFF2-40B4-BE49-F238E27FC236}">
                <a16:creationId xmlns:a16="http://schemas.microsoft.com/office/drawing/2014/main" id="{E7B1C36C-0C34-E5AB-6BE4-D46B58CA9D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11685" y="23896419"/>
            <a:ext cx="7708731" cy="4111323"/>
          </a:xfrm>
          <a:prstGeom prst="rect">
            <a:avLst/>
          </a:prstGeom>
        </p:spPr>
      </p:pic>
      <p:pic>
        <p:nvPicPr>
          <p:cNvPr id="41" name="Picture 40" descr="A graph with different colored bars&#10;&#10;AI-generated content may be incorrect.">
            <a:extLst>
              <a:ext uri="{FF2B5EF4-FFF2-40B4-BE49-F238E27FC236}">
                <a16:creationId xmlns:a16="http://schemas.microsoft.com/office/drawing/2014/main" id="{16A635CE-933E-463D-70B6-8B1625A95A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93654" y="6246388"/>
            <a:ext cx="13099137" cy="6986206"/>
          </a:xfrm>
          <a:prstGeom prst="rect">
            <a:avLst/>
          </a:prstGeom>
        </p:spPr>
      </p:pic>
      <p:pic>
        <p:nvPicPr>
          <p:cNvPr id="46" name="Picture 45" descr="A diagram of different colored squares&#10;&#10;AI-generated content may be incorrect.">
            <a:extLst>
              <a:ext uri="{FF2B5EF4-FFF2-40B4-BE49-F238E27FC236}">
                <a16:creationId xmlns:a16="http://schemas.microsoft.com/office/drawing/2014/main" id="{0A798E5C-2636-D08E-6F24-B7FDDC601F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95381" y="28197859"/>
            <a:ext cx="7708731" cy="4111323"/>
          </a:xfrm>
          <a:prstGeom prst="rect">
            <a:avLst/>
          </a:prstGeom>
        </p:spPr>
      </p:pic>
      <p:sp>
        <p:nvSpPr>
          <p:cNvPr id="49" name="TextBox 48">
            <a:extLst>
              <a:ext uri="{FF2B5EF4-FFF2-40B4-BE49-F238E27FC236}">
                <a16:creationId xmlns:a16="http://schemas.microsoft.com/office/drawing/2014/main" id="{F8A34F71-4A30-778A-629E-55E8ADCB5A66}"/>
              </a:ext>
            </a:extLst>
          </p:cNvPr>
          <p:cNvSpPr txBox="1"/>
          <p:nvPr/>
        </p:nvSpPr>
        <p:spPr>
          <a:xfrm>
            <a:off x="29185179" y="25508325"/>
            <a:ext cx="14133767" cy="4590675"/>
          </a:xfrm>
          <a:prstGeom prst="rect">
            <a:avLst/>
          </a:prstGeom>
          <a:solidFill>
            <a:schemeClr val="accent1">
              <a:lumMod val="20000"/>
              <a:lumOff val="80000"/>
            </a:schemeClr>
          </a:solidFill>
          <a:ln w="76200">
            <a:solidFill>
              <a:schemeClr val="tx1"/>
            </a:solidFill>
          </a:ln>
        </p:spPr>
        <p:txBody>
          <a:bodyPr wrap="square" rtlCol="0">
            <a:noAutofit/>
          </a:bodyPr>
          <a:lstStyle/>
          <a:p>
            <a:pPr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Future Directions</a:t>
            </a:r>
          </a:p>
          <a:p>
            <a:pPr marL="457200" marR="0" indent="-457200">
              <a:lnSpc>
                <a:spcPct val="115000"/>
              </a:lnSpc>
              <a:spcAft>
                <a:spcPts val="800"/>
              </a:spcAft>
              <a:buFont typeface="Arial" panose="020B0604020202020204" pitchFamily="34" charset="0"/>
              <a:buChar char="•"/>
            </a:pPr>
            <a:r>
              <a:rPr lang="en-US" sz="2400" kern="100" dirty="0">
                <a:latin typeface="Aptos" panose="020B0004020202020204" pitchFamily="34" charset="0"/>
                <a:ea typeface="Aptos" panose="020B0004020202020204" pitchFamily="34" charset="0"/>
                <a:cs typeface="Times New Roman" panose="02020603050405020304" pitchFamily="18" charset="0"/>
              </a:rPr>
              <a:t>Process winter 2025 DOC, </a:t>
            </a:r>
            <a:r>
              <a:rPr lang="en-US" sz="2400" kern="100" dirty="0" err="1">
                <a:latin typeface="Aptos" panose="020B0004020202020204" pitchFamily="34" charset="0"/>
                <a:ea typeface="Aptos" panose="020B0004020202020204" pitchFamily="34" charset="0"/>
                <a:cs typeface="Times New Roman" panose="02020603050405020304" pitchFamily="18" charset="0"/>
              </a:rPr>
              <a:t>fDOM</a:t>
            </a:r>
            <a:r>
              <a:rPr lang="en-US" sz="2400" kern="100" dirty="0">
                <a:latin typeface="Aptos" panose="020B0004020202020204" pitchFamily="34" charset="0"/>
                <a:ea typeface="Aptos" panose="020B0004020202020204" pitchFamily="34" charset="0"/>
                <a:cs typeface="Times New Roman" panose="02020603050405020304" pitchFamily="18" charset="0"/>
              </a:rPr>
              <a:t>, and leucine/thymidine incubation samples and investigate how a comparatively moderate winter impacts carbon concentration and quality and microbial activity.</a:t>
            </a:r>
          </a:p>
          <a:p>
            <a:pPr marL="457200" marR="0" indent="-457200">
              <a:lnSpc>
                <a:spcPct val="115000"/>
              </a:lnSpc>
              <a:spcAft>
                <a:spcPts val="800"/>
              </a:spcAft>
              <a:buFont typeface="Arial" panose="020B0604020202020204" pitchFamily="34" charset="0"/>
              <a:buChar char="•"/>
            </a:pPr>
            <a:r>
              <a:rPr lang="en-US" sz="2400" kern="100" dirty="0">
                <a:latin typeface="Aptos" panose="020B0004020202020204" pitchFamily="34" charset="0"/>
                <a:ea typeface="Aptos" panose="020B0004020202020204" pitchFamily="34" charset="0"/>
                <a:cs typeface="Times New Roman" panose="02020603050405020304" pitchFamily="18" charset="0"/>
              </a:rPr>
              <a:t>Examine winter severity as a driver for microbial community assemblage, since our microbial activity measurements may not be telling us exactly how microbial communities are adapting to changing winter severity.</a:t>
            </a:r>
          </a:p>
          <a:p>
            <a:pPr marL="457200" marR="0" indent="-457200">
              <a:lnSpc>
                <a:spcPct val="115000"/>
              </a:lnSpc>
              <a:spcAft>
                <a:spcPts val="800"/>
              </a:spcAft>
              <a:buFont typeface="Arial" panose="020B0604020202020204" pitchFamily="34" charset="0"/>
              <a:buChar char="•"/>
            </a:pPr>
            <a:r>
              <a:rPr lang="en-US" sz="2400" kern="100" dirty="0">
                <a:latin typeface="Aptos" panose="020B0004020202020204" pitchFamily="34" charset="0"/>
                <a:ea typeface="Aptos" panose="020B0004020202020204" pitchFamily="34" charset="0"/>
                <a:cs typeface="Times New Roman" panose="02020603050405020304" pitchFamily="18" charset="0"/>
              </a:rPr>
              <a:t>Explore statistical analyses to uncover relationships and interactions between winter severity, microbial activity, carbon quality, and DOC concentration</a:t>
            </a:r>
            <a:r>
              <a:rPr lang="en-US" sz="2800" kern="100" dirty="0">
                <a:latin typeface="Aptos" panose="020B0004020202020204" pitchFamily="34" charset="0"/>
                <a:ea typeface="Aptos" panose="020B0004020202020204" pitchFamily="34" charset="0"/>
                <a:cs typeface="Times New Roman" panose="02020603050405020304" pitchFamily="18" charset="0"/>
              </a:rPr>
              <a:t>.</a:t>
            </a:r>
          </a:p>
          <a:p>
            <a:pPr marL="0" marR="0">
              <a:lnSpc>
                <a:spcPct val="115000"/>
              </a:lnSpc>
              <a:spcAft>
                <a:spcPts val="800"/>
              </a:spcAft>
            </a:pPr>
            <a:endParaRPr lang="en-US" sz="2400"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51" name="Picture 50" descr="A graph of different colored bars&#10;&#10;AI-generated content may be incorrect.">
            <a:extLst>
              <a:ext uri="{FF2B5EF4-FFF2-40B4-BE49-F238E27FC236}">
                <a16:creationId xmlns:a16="http://schemas.microsoft.com/office/drawing/2014/main" id="{CA343215-61AE-9248-914B-2745EBEE5C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111685" y="15672619"/>
            <a:ext cx="13487031" cy="7096657"/>
          </a:xfrm>
          <a:prstGeom prst="rect">
            <a:avLst/>
          </a:prstGeom>
        </p:spPr>
      </p:pic>
      <p:pic>
        <p:nvPicPr>
          <p:cNvPr id="53" name="Picture 52" descr="A diagram of a graph&#10;&#10;AI-generated content may be incorrect.">
            <a:extLst>
              <a:ext uri="{FF2B5EF4-FFF2-40B4-BE49-F238E27FC236}">
                <a16:creationId xmlns:a16="http://schemas.microsoft.com/office/drawing/2014/main" id="{068214D8-7030-2D9C-A6CD-2D295D6657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535460" y="6414875"/>
            <a:ext cx="13511573" cy="8106945"/>
          </a:xfrm>
          <a:prstGeom prst="rect">
            <a:avLst/>
          </a:prstGeom>
        </p:spPr>
      </p:pic>
    </p:spTree>
    <p:extLst>
      <p:ext uri="{BB962C8B-B14F-4D97-AF65-F5344CB8AC3E}">
        <p14:creationId xmlns:p14="http://schemas.microsoft.com/office/powerpoint/2010/main" val="371251367"/>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3153</TotalTime>
  <Words>845</Words>
  <Application>Microsoft Office PowerPoint</Application>
  <PresentationFormat>Custom</PresentationFormat>
  <Paragraphs>45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Symbol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Connor OLoughlin</dc:creator>
  <cp:lastModifiedBy>Connor OLoughlin</cp:lastModifiedBy>
  <cp:revision>4</cp:revision>
  <dcterms:created xsi:type="dcterms:W3CDTF">2025-03-10T02:32:42Z</dcterms:created>
  <dcterms:modified xsi:type="dcterms:W3CDTF">2025-03-12T20:47:41Z</dcterms:modified>
</cp:coreProperties>
</file>